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23"/>
  </p:notesMasterIdLst>
  <p:sldIdLst>
    <p:sldId id="256" r:id="rId4"/>
    <p:sldId id="261" r:id="rId5"/>
    <p:sldId id="264" r:id="rId6"/>
    <p:sldId id="304" r:id="rId7"/>
    <p:sldId id="305" r:id="rId8"/>
    <p:sldId id="306" r:id="rId9"/>
    <p:sldId id="301" r:id="rId10"/>
    <p:sldId id="320" r:id="rId11"/>
    <p:sldId id="321" r:id="rId12"/>
    <p:sldId id="319" r:id="rId13"/>
    <p:sldId id="286" r:id="rId14"/>
    <p:sldId id="312" r:id="rId15"/>
    <p:sldId id="311" r:id="rId16"/>
    <p:sldId id="302" r:id="rId17"/>
    <p:sldId id="289" r:id="rId18"/>
    <p:sldId id="303" r:id="rId19"/>
    <p:sldId id="287" r:id="rId20"/>
    <p:sldId id="273" r:id="rId21"/>
    <p:sldId id="262" r:id="rId22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9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14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3" autoAdjust="0"/>
    <p:restoredTop sz="94660"/>
  </p:normalViewPr>
  <p:slideViewPr>
    <p:cSldViewPr>
      <p:cViewPr varScale="1">
        <p:scale>
          <a:sx n="137" d="100"/>
          <a:sy n="137" d="100"/>
        </p:scale>
        <p:origin x="144" y="480"/>
      </p:cViewPr>
      <p:guideLst>
        <p:guide orient="horz" pos="1620"/>
        <p:guide pos="2880"/>
        <p:guide orient="horz" pos="19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744AD1-7E96-455A-8C7F-605A7DD0F917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EDC514-9E28-441F-BF04-3DE8912E9F4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62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DC514-9E28-441F-BF04-3DE8912E9F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824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003798"/>
            <a:ext cx="4032448" cy="115212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</a:t>
            </a:r>
          </a:p>
          <a:p>
            <a:pPr lvl="0"/>
            <a:r>
              <a:rPr lang="en-US" altLang="ko-KR" dirty="0">
                <a:ea typeface="맑은 고딕" pitchFamily="50" charset="-127"/>
              </a:rPr>
              <a:t>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388" y="4155926"/>
            <a:ext cx="403244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0056" y="2282477"/>
            <a:ext cx="5002056" cy="254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17849" y="2623270"/>
            <a:ext cx="2398211" cy="1772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276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51520" y="210752"/>
            <a:ext cx="305983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369809" y="210752"/>
            <a:ext cx="1405595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369809" y="1795096"/>
            <a:ext cx="1405595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51520" y="3379104"/>
            <a:ext cx="1405595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751068" y="3379104"/>
            <a:ext cx="3024336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25703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0" y="113953"/>
            <a:ext cx="856895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520" y="690017"/>
            <a:ext cx="856895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Rectangle 5"/>
          <p:cNvSpPr/>
          <p:nvPr userDrawn="1"/>
        </p:nvSpPr>
        <p:spPr>
          <a:xfrm flipH="1">
            <a:off x="4860032" y="1131590"/>
            <a:ext cx="4283968" cy="2880320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32704" y="0"/>
            <a:ext cx="3338624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3283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39552" y="1448650"/>
            <a:ext cx="4680520" cy="32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219624" y="475565"/>
            <a:ext cx="3384000" cy="9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728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1399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3397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395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5964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53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547951" y="2787774"/>
            <a:ext cx="3959992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47951" y="1291508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27657" y="3415796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27657" y="1291508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7951" y="3415796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627665" y="2806575"/>
            <a:ext cx="3959992" cy="54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2612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987574"/>
            <a:ext cx="4176464" cy="22322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44008" y="2571750"/>
            <a:ext cx="4176464" cy="22322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5205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1315361"/>
            <a:ext cx="4176464" cy="1944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44008" y="2899537"/>
            <a:ext cx="4176464" cy="1944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25146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06337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505649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2699792" y="699542"/>
            <a:ext cx="3744416" cy="3744416"/>
            <a:chOff x="2699792" y="699542"/>
            <a:chExt cx="3744416" cy="3744416"/>
          </a:xfrm>
        </p:grpSpPr>
        <p:sp>
          <p:nvSpPr>
            <p:cNvPr id="2" name="Oval 1"/>
            <p:cNvSpPr/>
            <p:nvPr userDrawn="1"/>
          </p:nvSpPr>
          <p:spPr>
            <a:xfrm>
              <a:off x="2699792" y="699542"/>
              <a:ext cx="3744416" cy="3744416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 userDrawn="1"/>
          </p:nvSpPr>
          <p:spPr>
            <a:xfrm>
              <a:off x="2836962" y="836712"/>
              <a:ext cx="3470076" cy="3470076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 userDrawn="1"/>
        </p:nvGrpSpPr>
        <p:grpSpPr>
          <a:xfrm>
            <a:off x="5847953" y="984628"/>
            <a:ext cx="999728" cy="994953"/>
            <a:chOff x="6127601" y="487152"/>
            <a:chExt cx="999728" cy="994953"/>
          </a:xfrm>
        </p:grpSpPr>
        <p:sp>
          <p:nvSpPr>
            <p:cNvPr id="8" name="Oval 7"/>
            <p:cNvSpPr/>
            <p:nvPr userDrawn="1"/>
          </p:nvSpPr>
          <p:spPr>
            <a:xfrm>
              <a:off x="6127601" y="762025"/>
              <a:ext cx="720080" cy="720080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6847681" y="621668"/>
              <a:ext cx="279648" cy="279648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6475870" y="487152"/>
              <a:ext cx="139824" cy="139824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/>
          <p:cNvSpPr/>
          <p:nvPr userDrawn="1"/>
        </p:nvSpPr>
        <p:spPr>
          <a:xfrm rot="5400000">
            <a:off x="2286105" y="-398432"/>
            <a:ext cx="1332147" cy="590435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73610"/>
            <a:ext cx="4283968" cy="473576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647186"/>
            <a:ext cx="4283968" cy="28803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4608216" y="1977684"/>
            <a:ext cx="1152128" cy="1152128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5570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/>
          <p:cNvSpPr/>
          <p:nvPr userDrawn="1"/>
        </p:nvSpPr>
        <p:spPr>
          <a:xfrm rot="5400000">
            <a:off x="2286105" y="-398432"/>
            <a:ext cx="1332147" cy="590435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73610"/>
            <a:ext cx="4283968" cy="473576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647186"/>
            <a:ext cx="4283968" cy="28803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4608216" y="1977684"/>
            <a:ext cx="1152128" cy="1152128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19672" y="113953"/>
            <a:ext cx="752432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19672" y="690017"/>
            <a:ext cx="752432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006474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5220072" y="-6824"/>
            <a:ext cx="3923928" cy="5150323"/>
          </a:xfrm>
          <a:custGeom>
            <a:avLst/>
            <a:gdLst>
              <a:gd name="connsiteX0" fmla="*/ 0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0 h 5143500"/>
              <a:gd name="connsiteX0" fmla="*/ 2217761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2217761 w 4572000"/>
              <a:gd name="connsiteY4" fmla="*/ 0 h 5143500"/>
              <a:gd name="connsiteX0" fmla="*/ 2354239 w 4572000"/>
              <a:gd name="connsiteY0" fmla="*/ 0 h 5157147"/>
              <a:gd name="connsiteX1" fmla="*/ 4572000 w 4572000"/>
              <a:gd name="connsiteY1" fmla="*/ 13647 h 5157147"/>
              <a:gd name="connsiteX2" fmla="*/ 4572000 w 4572000"/>
              <a:gd name="connsiteY2" fmla="*/ 5157147 h 5157147"/>
              <a:gd name="connsiteX3" fmla="*/ 0 w 4572000"/>
              <a:gd name="connsiteY3" fmla="*/ 5157147 h 5157147"/>
              <a:gd name="connsiteX4" fmla="*/ 2354239 w 4572000"/>
              <a:gd name="connsiteY4" fmla="*/ 0 h 5157147"/>
              <a:gd name="connsiteX0" fmla="*/ 2347415 w 4572000"/>
              <a:gd name="connsiteY0" fmla="*/ 0 h 5150323"/>
              <a:gd name="connsiteX1" fmla="*/ 4572000 w 4572000"/>
              <a:gd name="connsiteY1" fmla="*/ 6823 h 5150323"/>
              <a:gd name="connsiteX2" fmla="*/ 4572000 w 4572000"/>
              <a:gd name="connsiteY2" fmla="*/ 5150323 h 5150323"/>
              <a:gd name="connsiteX3" fmla="*/ 0 w 4572000"/>
              <a:gd name="connsiteY3" fmla="*/ 5150323 h 5150323"/>
              <a:gd name="connsiteX4" fmla="*/ 2347415 w 4572000"/>
              <a:gd name="connsiteY4" fmla="*/ 0 h 515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5150323">
                <a:moveTo>
                  <a:pt x="2347415" y="0"/>
                </a:moveTo>
                <a:lnTo>
                  <a:pt x="4572000" y="6823"/>
                </a:lnTo>
                <a:lnTo>
                  <a:pt x="4572000" y="5150323"/>
                </a:lnTo>
                <a:lnTo>
                  <a:pt x="0" y="5150323"/>
                </a:lnTo>
                <a:lnTo>
                  <a:pt x="234741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796136" y="3651870"/>
            <a:ext cx="33478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96136" y="4397684"/>
            <a:ext cx="33478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85026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38848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639427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727659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815891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539552" y="1347614"/>
            <a:ext cx="1764000" cy="5269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539551" y="1347614"/>
            <a:ext cx="1140485" cy="5269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2639427" y="1347614"/>
            <a:ext cx="1764000" cy="526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2639426" y="1347614"/>
            <a:ext cx="1140485" cy="5269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4727659" y="1347614"/>
            <a:ext cx="1764000" cy="5269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4727658" y="1347614"/>
            <a:ext cx="1140485" cy="5269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6815891" y="1347614"/>
            <a:ext cx="1764000" cy="526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6815890" y="1347614"/>
            <a:ext cx="1140485" cy="5269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279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097" y="1059582"/>
            <a:ext cx="3816424" cy="358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140112" y="1188189"/>
            <a:ext cx="3511110" cy="2325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547204"/>
            <a:ext cx="2808312" cy="340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8135" y="1685352"/>
            <a:ext cx="1619609" cy="25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2771800" y="3076575"/>
            <a:ext cx="2808312" cy="15834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5940152" y="3076575"/>
            <a:ext cx="2808312" cy="15834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784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1" r:id="rId4"/>
    <p:sldLayoutId id="2147483671" r:id="rId5"/>
    <p:sldLayoutId id="2147483655" r:id="rId6"/>
    <p:sldLayoutId id="2147483672" r:id="rId7"/>
    <p:sldLayoutId id="2147483675" r:id="rId8"/>
    <p:sldLayoutId id="2147483663" r:id="rId9"/>
    <p:sldLayoutId id="2147483674" r:id="rId10"/>
    <p:sldLayoutId id="2147483665" r:id="rId11"/>
    <p:sldLayoutId id="2147483666" r:id="rId12"/>
    <p:sldLayoutId id="2147483673" r:id="rId13"/>
    <p:sldLayoutId id="2147483669" r:id="rId14"/>
    <p:sldLayoutId id="2147483676" r:id="rId15"/>
    <p:sldLayoutId id="2147483668" r:id="rId16"/>
    <p:sldLayoutId id="2147483677" r:id="rId17"/>
    <p:sldLayoutId id="2147483656" r:id="rId18"/>
    <p:sldLayoutId id="2147483678" r:id="rId19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jpe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0223" y="1108297"/>
            <a:ext cx="5544616" cy="738664"/>
          </a:xfrm>
        </p:spPr>
        <p:txBody>
          <a:bodyPr/>
          <a:lstStyle/>
          <a:p>
            <a:pPr lvl="0"/>
            <a:r>
              <a:rPr lang="en-US" altLang="ko-KR" sz="2800" b="1" i="1" dirty="0" err="1">
                <a:ea typeface="맑은 고딕" pitchFamily="50" charset="-127"/>
              </a:rPr>
              <a:t>Projeto</a:t>
            </a:r>
            <a:r>
              <a:rPr lang="en-US" altLang="ko-KR" sz="2800" b="1" i="1" dirty="0">
                <a:ea typeface="맑은 고딕" pitchFamily="50" charset="-127"/>
              </a:rPr>
              <a:t> </a:t>
            </a:r>
            <a:r>
              <a:rPr lang="en-US" altLang="ko-KR" sz="2800" b="1" i="1" dirty="0" err="1">
                <a:ea typeface="맑은 고딕" pitchFamily="50" charset="-127"/>
              </a:rPr>
              <a:t>AuctionNation</a:t>
            </a:r>
            <a:endParaRPr lang="en-US" altLang="ko-KR" sz="2800" b="1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81018" y="1507424"/>
            <a:ext cx="4032448" cy="576064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dirty="0"/>
              <a:t>Meta 1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802EEE4-B4AC-45AB-861A-AC1C76CFB278}"/>
              </a:ext>
            </a:extLst>
          </p:cNvPr>
          <p:cNvSpPr txBox="1"/>
          <p:nvPr/>
        </p:nvSpPr>
        <p:spPr>
          <a:xfrm>
            <a:off x="323528" y="4227934"/>
            <a:ext cx="16113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600" u="sng" dirty="0">
                <a:solidFill>
                  <a:schemeClr val="bg1"/>
                </a:solidFill>
              </a:rPr>
              <a:t>Licenciatura em Engenharia Informática</a:t>
            </a:r>
          </a:p>
          <a:p>
            <a:r>
              <a:rPr lang="pt-PT" sz="600" u="sng" dirty="0">
                <a:solidFill>
                  <a:schemeClr val="bg1"/>
                </a:solidFill>
              </a:rPr>
              <a:t>FCTUC, Universidade de Coimbra</a:t>
            </a:r>
          </a:p>
          <a:p>
            <a:endParaRPr lang="pt-PT" sz="600" dirty="0">
              <a:solidFill>
                <a:schemeClr val="bg1"/>
              </a:solidFill>
            </a:endParaRPr>
          </a:p>
          <a:p>
            <a:r>
              <a:rPr lang="pt-PT" sz="600" dirty="0">
                <a:solidFill>
                  <a:schemeClr val="bg1"/>
                </a:solidFill>
              </a:rPr>
              <a:t>2º ano, 2º semestre – Base de Dados</a:t>
            </a:r>
          </a:p>
          <a:p>
            <a:r>
              <a:rPr lang="pt-PT" sz="600" dirty="0">
                <a:solidFill>
                  <a:schemeClr val="bg1"/>
                </a:solidFill>
              </a:rPr>
              <a:t>Turma prática PL6</a:t>
            </a:r>
          </a:p>
          <a:p>
            <a:endParaRPr lang="pt-PT" sz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PT" sz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de abril de 2021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7D5CECD-0BFF-4B24-9B0A-7B0BB9CE0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408" y="211882"/>
            <a:ext cx="648072" cy="64807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7CA738F-DBCB-458B-862A-8F4325EED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211882"/>
            <a:ext cx="636672" cy="63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8" y="239775"/>
            <a:ext cx="7200800" cy="576064"/>
          </a:xfrm>
        </p:spPr>
        <p:txBody>
          <a:bodyPr/>
          <a:lstStyle/>
          <a:p>
            <a:r>
              <a:rPr lang="pt-PT" altLang="ko-KR" dirty="0"/>
              <a:t>Definição da arquitetura</a:t>
            </a:r>
            <a:endParaRPr lang="ko-KR" altLang="en-US" dirty="0"/>
          </a:p>
        </p:txBody>
      </p:sp>
      <p:sp>
        <p:nvSpPr>
          <p:cNvPr id="6" name="Oval 5"/>
          <p:cNvSpPr/>
          <p:nvPr/>
        </p:nvSpPr>
        <p:spPr>
          <a:xfrm>
            <a:off x="738921" y="1904346"/>
            <a:ext cx="518145" cy="5253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val 6"/>
          <p:cNvSpPr/>
          <p:nvPr/>
        </p:nvSpPr>
        <p:spPr>
          <a:xfrm>
            <a:off x="730532" y="2719497"/>
            <a:ext cx="537366" cy="5373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val 7"/>
          <p:cNvSpPr/>
          <p:nvPr/>
        </p:nvSpPr>
        <p:spPr>
          <a:xfrm>
            <a:off x="738921" y="3572829"/>
            <a:ext cx="537366" cy="537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Oval 8"/>
          <p:cNvSpPr/>
          <p:nvPr/>
        </p:nvSpPr>
        <p:spPr>
          <a:xfrm>
            <a:off x="3297326" y="1940604"/>
            <a:ext cx="537366" cy="537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244350" y="3708788"/>
            <a:ext cx="152877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altLang="ko-KR" sz="1200" b="1" dirty="0">
                <a:solidFill>
                  <a:schemeClr val="accent2"/>
                </a:solidFill>
                <a:cs typeface="Arial" pitchFamily="34" charset="0"/>
              </a:rPr>
              <a:t>Editar um registo</a:t>
            </a:r>
            <a:endParaRPr lang="ko-KR" alt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24223" y="2028952"/>
            <a:ext cx="146863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 err="1">
                <a:solidFill>
                  <a:schemeClr val="accent2"/>
                </a:solidFill>
                <a:cs typeface="Arial" pitchFamily="34" charset="0"/>
              </a:rPr>
              <a:t>Criar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 um </a:t>
            </a:r>
            <a:r>
              <a:rPr lang="en-US" altLang="ko-KR" sz="1200" b="1" dirty="0" err="1">
                <a:solidFill>
                  <a:schemeClr val="accent2"/>
                </a:solidFill>
                <a:cs typeface="Arial" pitchFamily="34" charset="0"/>
              </a:rPr>
              <a:t>registo</a:t>
            </a:r>
            <a:endParaRPr lang="ko-KR" alt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72463" y="2850108"/>
            <a:ext cx="17201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 err="1">
                <a:solidFill>
                  <a:schemeClr val="accent2"/>
                </a:solidFill>
                <a:cs typeface="Arial" pitchFamily="34" charset="0"/>
              </a:rPr>
              <a:t>Consultar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 um </a:t>
            </a:r>
            <a:r>
              <a:rPr lang="en-US" altLang="ko-KR" sz="1200" b="1" dirty="0" err="1">
                <a:solidFill>
                  <a:schemeClr val="accent2"/>
                </a:solidFill>
                <a:cs typeface="Arial" pitchFamily="34" charset="0"/>
              </a:rPr>
              <a:t>registo</a:t>
            </a:r>
            <a:endParaRPr lang="ko-KR" alt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1559" y="1205899"/>
            <a:ext cx="396044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Operações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(</a:t>
            </a:r>
            <a:r>
              <a:rPr lang="en-US" altLang="ko-KR" sz="20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endpoints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gerais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22">
            <a:extLst>
              <a:ext uri="{FF2B5EF4-FFF2-40B4-BE49-F238E27FC236}">
                <a16:creationId xmlns:a16="http://schemas.microsoft.com/office/drawing/2014/main" id="{0E85BF2F-650C-43C7-B955-4E52348589D3}"/>
              </a:ext>
            </a:extLst>
          </p:cNvPr>
          <p:cNvSpPr txBox="1"/>
          <p:nvPr/>
        </p:nvSpPr>
        <p:spPr>
          <a:xfrm>
            <a:off x="3858684" y="2066216"/>
            <a:ext cx="162450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altLang="ko-KR" sz="1200" b="1" dirty="0">
                <a:solidFill>
                  <a:schemeClr val="accent2"/>
                </a:solidFill>
                <a:cs typeface="Arial" pitchFamily="34" charset="0"/>
              </a:rPr>
              <a:t>Eliminar um registo</a:t>
            </a:r>
            <a:endParaRPr lang="ko-KR" alt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8" name="TextBox 18">
            <a:extLst>
              <a:ext uri="{FF2B5EF4-FFF2-40B4-BE49-F238E27FC236}">
                <a16:creationId xmlns:a16="http://schemas.microsoft.com/office/drawing/2014/main" id="{1C1FFC47-50C6-4C8B-9B99-9418DBCCF374}"/>
              </a:ext>
            </a:extLst>
          </p:cNvPr>
          <p:cNvSpPr txBox="1"/>
          <p:nvPr/>
        </p:nvSpPr>
        <p:spPr>
          <a:xfrm>
            <a:off x="675179" y="3629467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9" name="TextBox 18">
            <a:extLst>
              <a:ext uri="{FF2B5EF4-FFF2-40B4-BE49-F238E27FC236}">
                <a16:creationId xmlns:a16="http://schemas.microsoft.com/office/drawing/2014/main" id="{521980DE-79B3-4D40-A5A2-9E96553F656C}"/>
              </a:ext>
            </a:extLst>
          </p:cNvPr>
          <p:cNvSpPr txBox="1"/>
          <p:nvPr/>
        </p:nvSpPr>
        <p:spPr>
          <a:xfrm>
            <a:off x="683568" y="1962817"/>
            <a:ext cx="62489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0" name="TextBox 18">
            <a:extLst>
              <a:ext uri="{FF2B5EF4-FFF2-40B4-BE49-F238E27FC236}">
                <a16:creationId xmlns:a16="http://schemas.microsoft.com/office/drawing/2014/main" id="{C8608E1F-7E70-45DB-92A4-FC087F8E4A39}"/>
              </a:ext>
            </a:extLst>
          </p:cNvPr>
          <p:cNvSpPr txBox="1"/>
          <p:nvPr/>
        </p:nvSpPr>
        <p:spPr>
          <a:xfrm>
            <a:off x="675179" y="2774898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TextBox 18">
            <a:extLst>
              <a:ext uri="{FF2B5EF4-FFF2-40B4-BE49-F238E27FC236}">
                <a16:creationId xmlns:a16="http://schemas.microsoft.com/office/drawing/2014/main" id="{6F60DD06-A147-4DD0-A0F1-E4330F7F593C}"/>
              </a:ext>
            </a:extLst>
          </p:cNvPr>
          <p:cNvSpPr txBox="1"/>
          <p:nvPr/>
        </p:nvSpPr>
        <p:spPr>
          <a:xfrm>
            <a:off x="3240238" y="1993926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5" name="Oval 7">
            <a:extLst>
              <a:ext uri="{FF2B5EF4-FFF2-40B4-BE49-F238E27FC236}">
                <a16:creationId xmlns:a16="http://schemas.microsoft.com/office/drawing/2014/main" id="{2CE57049-04D6-48BD-9FD6-553229A51F28}"/>
              </a:ext>
            </a:extLst>
          </p:cNvPr>
          <p:cNvSpPr/>
          <p:nvPr/>
        </p:nvSpPr>
        <p:spPr>
          <a:xfrm>
            <a:off x="3306080" y="2696054"/>
            <a:ext cx="537366" cy="537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46" name="TextBox 18">
            <a:extLst>
              <a:ext uri="{FF2B5EF4-FFF2-40B4-BE49-F238E27FC236}">
                <a16:creationId xmlns:a16="http://schemas.microsoft.com/office/drawing/2014/main" id="{A114905A-7A7F-4C39-9B1C-703B609C7206}"/>
              </a:ext>
            </a:extLst>
          </p:cNvPr>
          <p:cNvSpPr txBox="1"/>
          <p:nvPr/>
        </p:nvSpPr>
        <p:spPr>
          <a:xfrm>
            <a:off x="3250727" y="2764261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5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9" name="TextBox 25">
            <a:extLst>
              <a:ext uri="{FF2B5EF4-FFF2-40B4-BE49-F238E27FC236}">
                <a16:creationId xmlns:a16="http://schemas.microsoft.com/office/drawing/2014/main" id="{E887A608-D42A-43CE-9BC6-708AFB95876A}"/>
              </a:ext>
            </a:extLst>
          </p:cNvPr>
          <p:cNvSpPr txBox="1"/>
          <p:nvPr/>
        </p:nvSpPr>
        <p:spPr>
          <a:xfrm>
            <a:off x="3873445" y="2789448"/>
            <a:ext cx="131657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altLang="ko-KR" sz="1200" b="1" dirty="0">
                <a:solidFill>
                  <a:schemeClr val="accent2"/>
                </a:solidFill>
                <a:cs typeface="Arial" pitchFamily="34" charset="0"/>
              </a:rPr>
              <a:t>Listar registos</a:t>
            </a:r>
            <a:endParaRPr lang="ko-KR" alt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05436B6-A830-493B-B2D9-86F84F0F205A}"/>
              </a:ext>
            </a:extLst>
          </p:cNvPr>
          <p:cNvSpPr txBox="1"/>
          <p:nvPr/>
        </p:nvSpPr>
        <p:spPr>
          <a:xfrm>
            <a:off x="6493532" y="1904346"/>
            <a:ext cx="137088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3200" b="1" dirty="0">
                <a:solidFill>
                  <a:schemeClr val="accent1"/>
                </a:solidFill>
              </a:rPr>
              <a:t>CRUD</a:t>
            </a:r>
          </a:p>
          <a:p>
            <a:r>
              <a:rPr lang="pt-PT" sz="2400" dirty="0" err="1">
                <a:solidFill>
                  <a:schemeClr val="accent2">
                    <a:lumMod val="75000"/>
                  </a:schemeClr>
                </a:solidFill>
                <a:latin typeface="Bahnschrift Light SemiCondensed" panose="020B0502040204020203" pitchFamily="34" charset="0"/>
              </a:rPr>
              <a:t>Create</a:t>
            </a:r>
            <a:r>
              <a:rPr lang="pt-PT" sz="2400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  <a:p>
            <a:r>
              <a:rPr lang="pt-PT" sz="2400" dirty="0" err="1">
                <a:solidFill>
                  <a:schemeClr val="accent2">
                    <a:lumMod val="75000"/>
                  </a:schemeClr>
                </a:solidFill>
                <a:latin typeface="Bahnschrift Light SemiCondensed" panose="020B0502040204020203" pitchFamily="34" charset="0"/>
              </a:rPr>
              <a:t>Read</a:t>
            </a:r>
            <a:r>
              <a:rPr lang="pt-PT" sz="2400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  <a:p>
            <a:r>
              <a:rPr lang="pt-PT" sz="2400" dirty="0" err="1">
                <a:solidFill>
                  <a:schemeClr val="accent2">
                    <a:lumMod val="75000"/>
                  </a:schemeClr>
                </a:solidFill>
                <a:latin typeface="Bahnschrift Light SemiCondensed" panose="020B0502040204020203" pitchFamily="34" charset="0"/>
              </a:rPr>
              <a:t>Update</a:t>
            </a:r>
            <a:r>
              <a:rPr lang="pt-PT" sz="2400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  <a:p>
            <a:r>
              <a:rPr lang="pt-PT" sz="2400" dirty="0">
                <a:solidFill>
                  <a:schemeClr val="accent2">
                    <a:lumMod val="75000"/>
                  </a:schemeClr>
                </a:solidFill>
                <a:latin typeface="Bahnschrift Light SemiCondensed" panose="020B0502040204020203" pitchFamily="34" charset="0"/>
              </a:rPr>
              <a:t>Delete</a:t>
            </a:r>
            <a:endParaRPr lang="pt-PT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23A24F2-5EE0-4CB2-9230-53C96E884F88}"/>
              </a:ext>
            </a:extLst>
          </p:cNvPr>
          <p:cNvSpPr txBox="1"/>
          <p:nvPr/>
        </p:nvSpPr>
        <p:spPr>
          <a:xfrm>
            <a:off x="1282811" y="2264439"/>
            <a:ext cx="39305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" dirty="0">
                <a:solidFill>
                  <a:srgbClr val="FFC000"/>
                </a:solidFill>
              </a:rPr>
              <a:t>POST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E7356C52-DCD5-43B6-8F19-21620487ECF3}"/>
              </a:ext>
            </a:extLst>
          </p:cNvPr>
          <p:cNvSpPr txBox="1"/>
          <p:nvPr/>
        </p:nvSpPr>
        <p:spPr>
          <a:xfrm>
            <a:off x="1308459" y="3091750"/>
            <a:ext cx="3417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" dirty="0">
                <a:solidFill>
                  <a:srgbClr val="00B050"/>
                </a:solidFill>
              </a:rPr>
              <a:t>GET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A7A05E2-D0F4-43B1-9D33-EDA88D280CDD}"/>
              </a:ext>
            </a:extLst>
          </p:cNvPr>
          <p:cNvSpPr txBox="1"/>
          <p:nvPr/>
        </p:nvSpPr>
        <p:spPr>
          <a:xfrm>
            <a:off x="1316987" y="3940170"/>
            <a:ext cx="3385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" dirty="0">
                <a:solidFill>
                  <a:srgbClr val="00B0F0"/>
                </a:solidFill>
              </a:rPr>
              <a:t>PUT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0531894-EB95-4E73-AA2A-3BC2E56334A3}"/>
              </a:ext>
            </a:extLst>
          </p:cNvPr>
          <p:cNvSpPr txBox="1"/>
          <p:nvPr/>
        </p:nvSpPr>
        <p:spPr>
          <a:xfrm>
            <a:off x="3888310" y="2278026"/>
            <a:ext cx="76655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" dirty="0">
                <a:solidFill>
                  <a:srgbClr val="00B0F0"/>
                </a:solidFill>
              </a:rPr>
              <a:t>PUT </a:t>
            </a:r>
            <a:r>
              <a:rPr lang="pt-PT" sz="600" dirty="0"/>
              <a:t>(</a:t>
            </a:r>
            <a:r>
              <a:rPr lang="pt-PT" sz="600" i="1" dirty="0"/>
              <a:t>soft delete</a:t>
            </a:r>
            <a:r>
              <a:rPr lang="pt-PT" sz="600" dirty="0"/>
              <a:t>)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832DA38-CA91-4C0D-9368-44A7FB7EE650}"/>
              </a:ext>
            </a:extLst>
          </p:cNvPr>
          <p:cNvSpPr txBox="1"/>
          <p:nvPr/>
        </p:nvSpPr>
        <p:spPr>
          <a:xfrm>
            <a:off x="3895377" y="3077739"/>
            <a:ext cx="3417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" dirty="0">
                <a:solidFill>
                  <a:srgbClr val="00B050"/>
                </a:solidFill>
              </a:rPr>
              <a:t>GET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CB78014-2C97-46F3-BDA1-4A6AA6DA38AA}"/>
              </a:ext>
            </a:extLst>
          </p:cNvPr>
          <p:cNvSpPr txBox="1"/>
          <p:nvPr/>
        </p:nvSpPr>
        <p:spPr>
          <a:xfrm>
            <a:off x="1897075" y="2240762"/>
            <a:ext cx="75533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" dirty="0"/>
              <a:t>(</a:t>
            </a:r>
            <a:r>
              <a:rPr lang="pt-PT" sz="600" i="1" dirty="0"/>
              <a:t>DTO</a:t>
            </a:r>
            <a:r>
              <a:rPr lang="pt-PT" sz="600" dirty="0"/>
              <a:t> de edição)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F4AF763-6AFD-4B52-8C94-A8D83AE38FAF}"/>
              </a:ext>
            </a:extLst>
          </p:cNvPr>
          <p:cNvSpPr txBox="1"/>
          <p:nvPr/>
        </p:nvSpPr>
        <p:spPr>
          <a:xfrm>
            <a:off x="2212344" y="3082675"/>
            <a:ext cx="75533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" dirty="0"/>
              <a:t>(</a:t>
            </a:r>
            <a:r>
              <a:rPr lang="pt-PT" sz="600" i="1" dirty="0"/>
              <a:t>DTO</a:t>
            </a:r>
            <a:r>
              <a:rPr lang="pt-PT" sz="600" dirty="0"/>
              <a:t> de edição)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F6DE972-92F5-4845-B4BB-1DB0A2AFFFEE}"/>
              </a:ext>
            </a:extLst>
          </p:cNvPr>
          <p:cNvSpPr txBox="1"/>
          <p:nvPr/>
        </p:nvSpPr>
        <p:spPr>
          <a:xfrm>
            <a:off x="1901159" y="3954047"/>
            <a:ext cx="75533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" dirty="0"/>
              <a:t>(</a:t>
            </a:r>
            <a:r>
              <a:rPr lang="pt-PT" sz="600" i="1" dirty="0"/>
              <a:t>DTO</a:t>
            </a:r>
            <a:r>
              <a:rPr lang="pt-PT" sz="600" dirty="0"/>
              <a:t> de edição)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FD52CC6-BB36-49D9-AFCA-FC803D9400A8}"/>
              </a:ext>
            </a:extLst>
          </p:cNvPr>
          <p:cNvSpPr txBox="1"/>
          <p:nvPr/>
        </p:nvSpPr>
        <p:spPr>
          <a:xfrm>
            <a:off x="4455084" y="3073441"/>
            <a:ext cx="81464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" dirty="0"/>
              <a:t>(</a:t>
            </a:r>
            <a:r>
              <a:rPr lang="pt-PT" sz="600" i="1" dirty="0"/>
              <a:t>DTO</a:t>
            </a:r>
            <a:r>
              <a:rPr lang="pt-PT" sz="600" dirty="0"/>
              <a:t> de listagem)</a:t>
            </a:r>
          </a:p>
        </p:txBody>
      </p:sp>
    </p:spTree>
    <p:extLst>
      <p:ext uri="{BB962C8B-B14F-4D97-AF65-F5344CB8AC3E}">
        <p14:creationId xmlns:p14="http://schemas.microsoft.com/office/powerpoint/2010/main" val="6955747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75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500"/>
                            </p:stCondLst>
                            <p:childTnLst>
                              <p:par>
                                <p:cTn id="140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 animBg="1"/>
      <p:bldP spid="7" grpId="0" animBg="1"/>
      <p:bldP spid="8" grpId="0" animBg="1"/>
      <p:bldP spid="9" grpId="0" animBg="1"/>
      <p:bldP spid="26" grpId="0"/>
      <p:bldP spid="29" grpId="0"/>
      <p:bldP spid="32" grpId="0"/>
      <p:bldP spid="33" grpId="0"/>
      <p:bldP spid="37" grpId="0"/>
      <p:bldP spid="38" grpId="0"/>
      <p:bldP spid="39" grpId="0"/>
      <p:bldP spid="40" grpId="0"/>
      <p:bldP spid="41" grpId="0"/>
      <p:bldP spid="45" grpId="0" animBg="1"/>
      <p:bldP spid="46" grpId="0"/>
      <p:bldP spid="49" grpId="0"/>
      <p:bldP spid="4" grpId="0"/>
      <p:bldP spid="5" grpId="0"/>
      <p:bldP spid="22" grpId="0"/>
      <p:bldP spid="23" grpId="0"/>
      <p:bldP spid="24" grpId="0"/>
      <p:bldP spid="25" grpId="0"/>
      <p:bldP spid="10" grpId="0"/>
      <p:bldP spid="27" grpId="0"/>
      <p:bldP spid="28" grpId="0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8" y="253876"/>
            <a:ext cx="7200800" cy="576064"/>
          </a:xfrm>
        </p:spPr>
        <p:txBody>
          <a:bodyPr/>
          <a:lstStyle/>
          <a:p>
            <a:r>
              <a:rPr lang="pt-PT" altLang="ko-KR" dirty="0"/>
              <a:t>Definição da arquitetura</a:t>
            </a:r>
            <a:endParaRPr lang="ko-KR" altLang="en-US" dirty="0"/>
          </a:p>
        </p:txBody>
      </p:sp>
      <p:sp>
        <p:nvSpPr>
          <p:cNvPr id="43" name="TextBox 32">
            <a:extLst>
              <a:ext uri="{FF2B5EF4-FFF2-40B4-BE49-F238E27FC236}">
                <a16:creationId xmlns:a16="http://schemas.microsoft.com/office/drawing/2014/main" id="{5B16AC16-77DB-47B1-9805-DE733ABFB5D3}"/>
              </a:ext>
            </a:extLst>
          </p:cNvPr>
          <p:cNvSpPr txBox="1"/>
          <p:nvPr/>
        </p:nvSpPr>
        <p:spPr>
          <a:xfrm>
            <a:off x="655595" y="1206894"/>
            <a:ext cx="453650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Operações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(</a:t>
            </a:r>
            <a:r>
              <a:rPr lang="en-US" altLang="ko-KR" sz="20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endpoints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específicos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DE77EC1-3E94-48B9-80FC-DB295AD4B051}"/>
              </a:ext>
            </a:extLst>
          </p:cNvPr>
          <p:cNvSpPr/>
          <p:nvPr/>
        </p:nvSpPr>
        <p:spPr>
          <a:xfrm>
            <a:off x="738921" y="1904346"/>
            <a:ext cx="518145" cy="5253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497B2E7-8880-4DCB-8158-05BA28CBBB32}"/>
              </a:ext>
            </a:extLst>
          </p:cNvPr>
          <p:cNvSpPr/>
          <p:nvPr/>
        </p:nvSpPr>
        <p:spPr>
          <a:xfrm>
            <a:off x="730532" y="2719497"/>
            <a:ext cx="537366" cy="5373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EBB4410F-0A80-4A87-9531-833427DCBF58}"/>
              </a:ext>
            </a:extLst>
          </p:cNvPr>
          <p:cNvSpPr/>
          <p:nvPr/>
        </p:nvSpPr>
        <p:spPr>
          <a:xfrm>
            <a:off x="738921" y="3572829"/>
            <a:ext cx="537366" cy="537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0A75313-AD30-42C8-92C0-A1CD70DB3537}"/>
              </a:ext>
            </a:extLst>
          </p:cNvPr>
          <p:cNvSpPr/>
          <p:nvPr/>
        </p:nvSpPr>
        <p:spPr>
          <a:xfrm>
            <a:off x="3188928" y="1900355"/>
            <a:ext cx="537366" cy="537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25">
            <a:extLst>
              <a:ext uri="{FF2B5EF4-FFF2-40B4-BE49-F238E27FC236}">
                <a16:creationId xmlns:a16="http://schemas.microsoft.com/office/drawing/2014/main" id="{72D02D5C-46FC-4C10-B6AA-A058C6D166FE}"/>
              </a:ext>
            </a:extLst>
          </p:cNvPr>
          <p:cNvSpPr txBox="1"/>
          <p:nvPr/>
        </p:nvSpPr>
        <p:spPr>
          <a:xfrm>
            <a:off x="1165081" y="3536497"/>
            <a:ext cx="193319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altLang="ko-KR" sz="1200" b="1" dirty="0">
                <a:solidFill>
                  <a:schemeClr val="accent2"/>
                </a:solidFill>
                <a:cs typeface="Arial" pitchFamily="34" charset="0"/>
              </a:rPr>
              <a:t>Lista de leilões nos quais o utilizador participou</a:t>
            </a:r>
            <a:endParaRPr lang="ko-KR" alt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75" name="TextBox 28">
            <a:extLst>
              <a:ext uri="{FF2B5EF4-FFF2-40B4-BE49-F238E27FC236}">
                <a16:creationId xmlns:a16="http://schemas.microsoft.com/office/drawing/2014/main" id="{FF2CED6D-20C6-4300-ABE5-99738E75DCA9}"/>
              </a:ext>
            </a:extLst>
          </p:cNvPr>
          <p:cNvSpPr txBox="1"/>
          <p:nvPr/>
        </p:nvSpPr>
        <p:spPr>
          <a:xfrm>
            <a:off x="1267898" y="2005970"/>
            <a:ext cx="121587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 err="1">
                <a:solidFill>
                  <a:schemeClr val="accent2"/>
                </a:solidFill>
                <a:cs typeface="Arial" pitchFamily="34" charset="0"/>
              </a:rPr>
              <a:t>Autenticação</a:t>
            </a:r>
            <a:endParaRPr lang="ko-KR" alt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76" name="TextBox 31">
            <a:extLst>
              <a:ext uri="{FF2B5EF4-FFF2-40B4-BE49-F238E27FC236}">
                <a16:creationId xmlns:a16="http://schemas.microsoft.com/office/drawing/2014/main" id="{7C9BC770-FF65-4061-826E-0DE182C90D1F}"/>
              </a:ext>
            </a:extLst>
          </p:cNvPr>
          <p:cNvSpPr txBox="1"/>
          <p:nvPr/>
        </p:nvSpPr>
        <p:spPr>
          <a:xfrm>
            <a:off x="1308459" y="2849680"/>
            <a:ext cx="160735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 err="1">
                <a:solidFill>
                  <a:schemeClr val="accent2"/>
                </a:solidFill>
                <a:cs typeface="Arial" pitchFamily="34" charset="0"/>
              </a:rPr>
              <a:t>Pesquisa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 de </a:t>
            </a:r>
            <a:r>
              <a:rPr lang="en-US" altLang="ko-KR" sz="1200" b="1" dirty="0" err="1">
                <a:solidFill>
                  <a:schemeClr val="accent2"/>
                </a:solidFill>
                <a:cs typeface="Arial" pitchFamily="34" charset="0"/>
              </a:rPr>
              <a:t>leilões</a:t>
            </a:r>
            <a:endParaRPr lang="ko-KR" alt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77" name="TextBox 18">
            <a:extLst>
              <a:ext uri="{FF2B5EF4-FFF2-40B4-BE49-F238E27FC236}">
                <a16:creationId xmlns:a16="http://schemas.microsoft.com/office/drawing/2014/main" id="{B968C9C8-972E-4B22-8467-3EA15B857978}"/>
              </a:ext>
            </a:extLst>
          </p:cNvPr>
          <p:cNvSpPr txBox="1"/>
          <p:nvPr/>
        </p:nvSpPr>
        <p:spPr>
          <a:xfrm>
            <a:off x="675179" y="3629467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8" name="TextBox 18">
            <a:extLst>
              <a:ext uri="{FF2B5EF4-FFF2-40B4-BE49-F238E27FC236}">
                <a16:creationId xmlns:a16="http://schemas.microsoft.com/office/drawing/2014/main" id="{B67E9217-096B-41BB-8F78-398D8E314F78}"/>
              </a:ext>
            </a:extLst>
          </p:cNvPr>
          <p:cNvSpPr txBox="1"/>
          <p:nvPr/>
        </p:nvSpPr>
        <p:spPr>
          <a:xfrm>
            <a:off x="683568" y="1962817"/>
            <a:ext cx="62489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9" name="TextBox 18">
            <a:extLst>
              <a:ext uri="{FF2B5EF4-FFF2-40B4-BE49-F238E27FC236}">
                <a16:creationId xmlns:a16="http://schemas.microsoft.com/office/drawing/2014/main" id="{F556B84C-C67B-4C3D-A6E4-AA52826CF81F}"/>
              </a:ext>
            </a:extLst>
          </p:cNvPr>
          <p:cNvSpPr txBox="1"/>
          <p:nvPr/>
        </p:nvSpPr>
        <p:spPr>
          <a:xfrm>
            <a:off x="675179" y="2774898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0" name="TextBox 18">
            <a:extLst>
              <a:ext uri="{FF2B5EF4-FFF2-40B4-BE49-F238E27FC236}">
                <a16:creationId xmlns:a16="http://schemas.microsoft.com/office/drawing/2014/main" id="{40FC85BC-8715-42BF-8891-90F0F6FCB470}"/>
              </a:ext>
            </a:extLst>
          </p:cNvPr>
          <p:cNvSpPr txBox="1"/>
          <p:nvPr/>
        </p:nvSpPr>
        <p:spPr>
          <a:xfrm>
            <a:off x="3131840" y="1953677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1" name="Oval 7">
            <a:extLst>
              <a:ext uri="{FF2B5EF4-FFF2-40B4-BE49-F238E27FC236}">
                <a16:creationId xmlns:a16="http://schemas.microsoft.com/office/drawing/2014/main" id="{06062F3B-BFC4-4EA5-9081-F81734F865C3}"/>
              </a:ext>
            </a:extLst>
          </p:cNvPr>
          <p:cNvSpPr/>
          <p:nvPr/>
        </p:nvSpPr>
        <p:spPr>
          <a:xfrm>
            <a:off x="3219990" y="2721507"/>
            <a:ext cx="537366" cy="537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82" name="TextBox 18">
            <a:extLst>
              <a:ext uri="{FF2B5EF4-FFF2-40B4-BE49-F238E27FC236}">
                <a16:creationId xmlns:a16="http://schemas.microsoft.com/office/drawing/2014/main" id="{C54CC664-D397-45F8-BA88-BB8D0E8814BC}"/>
              </a:ext>
            </a:extLst>
          </p:cNvPr>
          <p:cNvSpPr txBox="1"/>
          <p:nvPr/>
        </p:nvSpPr>
        <p:spPr>
          <a:xfrm>
            <a:off x="3164637" y="2789714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5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3" name="TextBox 25">
            <a:extLst>
              <a:ext uri="{FF2B5EF4-FFF2-40B4-BE49-F238E27FC236}">
                <a16:creationId xmlns:a16="http://schemas.microsoft.com/office/drawing/2014/main" id="{20D7D22C-E6A3-4907-8A3C-A8F48E9DAAAE}"/>
              </a:ext>
            </a:extLst>
          </p:cNvPr>
          <p:cNvSpPr txBox="1"/>
          <p:nvPr/>
        </p:nvSpPr>
        <p:spPr>
          <a:xfrm>
            <a:off x="3878990" y="2789815"/>
            <a:ext cx="19331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altLang="ko-KR" sz="1200" b="1" dirty="0">
                <a:solidFill>
                  <a:schemeClr val="accent2"/>
                </a:solidFill>
                <a:cs typeface="Arial" pitchFamily="34" charset="0"/>
              </a:rPr>
              <a:t>Partilha de comentários no moral leilão</a:t>
            </a:r>
            <a:endParaRPr lang="ko-KR" alt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84" name="TextBox 25">
            <a:extLst>
              <a:ext uri="{FF2B5EF4-FFF2-40B4-BE49-F238E27FC236}">
                <a16:creationId xmlns:a16="http://schemas.microsoft.com/office/drawing/2014/main" id="{E052E4D1-8480-42F4-9F09-0126B29E539C}"/>
              </a:ext>
            </a:extLst>
          </p:cNvPr>
          <p:cNvSpPr txBox="1"/>
          <p:nvPr/>
        </p:nvSpPr>
        <p:spPr>
          <a:xfrm>
            <a:off x="3764075" y="2005775"/>
            <a:ext cx="97197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altLang="ko-KR" sz="1200" b="1" dirty="0">
                <a:solidFill>
                  <a:schemeClr val="accent2"/>
                </a:solidFill>
                <a:cs typeface="Arial" pitchFamily="34" charset="0"/>
              </a:rPr>
              <a:t>Licitação</a:t>
            </a:r>
            <a:endParaRPr lang="ko-KR" alt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00222BC-67FC-4D0B-8410-CA7F1FD53286}"/>
              </a:ext>
            </a:extLst>
          </p:cNvPr>
          <p:cNvSpPr/>
          <p:nvPr/>
        </p:nvSpPr>
        <p:spPr>
          <a:xfrm>
            <a:off x="3244403" y="3504747"/>
            <a:ext cx="537366" cy="537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18">
            <a:extLst>
              <a:ext uri="{FF2B5EF4-FFF2-40B4-BE49-F238E27FC236}">
                <a16:creationId xmlns:a16="http://schemas.microsoft.com/office/drawing/2014/main" id="{E369C39A-A884-4681-B7EF-B9B83292945E}"/>
              </a:ext>
            </a:extLst>
          </p:cNvPr>
          <p:cNvSpPr txBox="1"/>
          <p:nvPr/>
        </p:nvSpPr>
        <p:spPr>
          <a:xfrm>
            <a:off x="3187315" y="3558069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7" name="TextBox 25">
            <a:extLst>
              <a:ext uri="{FF2B5EF4-FFF2-40B4-BE49-F238E27FC236}">
                <a16:creationId xmlns:a16="http://schemas.microsoft.com/office/drawing/2014/main" id="{A8A7E5E6-4CC0-4E70-AA7D-AAE1FC23EF3D}"/>
              </a:ext>
            </a:extLst>
          </p:cNvPr>
          <p:cNvSpPr txBox="1"/>
          <p:nvPr/>
        </p:nvSpPr>
        <p:spPr>
          <a:xfrm>
            <a:off x="3707509" y="3530399"/>
            <a:ext cx="193319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altLang="ko-KR" sz="1200" b="1" dirty="0">
                <a:solidFill>
                  <a:schemeClr val="accent2"/>
                </a:solidFill>
                <a:cs typeface="Arial" pitchFamily="34" charset="0"/>
              </a:rPr>
              <a:t>Notificações de um utilizador relativas a leilões</a:t>
            </a:r>
            <a:endParaRPr lang="ko-KR" alt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397BC739-6995-4C12-B02F-926B4AA67FBD}"/>
              </a:ext>
            </a:extLst>
          </p:cNvPr>
          <p:cNvSpPr/>
          <p:nvPr/>
        </p:nvSpPr>
        <p:spPr>
          <a:xfrm>
            <a:off x="5878142" y="1900355"/>
            <a:ext cx="537366" cy="537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18">
            <a:extLst>
              <a:ext uri="{FF2B5EF4-FFF2-40B4-BE49-F238E27FC236}">
                <a16:creationId xmlns:a16="http://schemas.microsoft.com/office/drawing/2014/main" id="{11D263D5-41CC-464C-BD86-CC64E0ED0671}"/>
              </a:ext>
            </a:extLst>
          </p:cNvPr>
          <p:cNvSpPr txBox="1"/>
          <p:nvPr/>
        </p:nvSpPr>
        <p:spPr>
          <a:xfrm>
            <a:off x="5821054" y="1953677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3" name="Oval 7">
            <a:extLst>
              <a:ext uri="{FF2B5EF4-FFF2-40B4-BE49-F238E27FC236}">
                <a16:creationId xmlns:a16="http://schemas.microsoft.com/office/drawing/2014/main" id="{8C000C9F-D3FF-4138-8A36-6E2B4BA8362C}"/>
              </a:ext>
            </a:extLst>
          </p:cNvPr>
          <p:cNvSpPr/>
          <p:nvPr/>
        </p:nvSpPr>
        <p:spPr>
          <a:xfrm>
            <a:off x="5904878" y="2699753"/>
            <a:ext cx="537366" cy="537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94" name="TextBox 18">
            <a:extLst>
              <a:ext uri="{FF2B5EF4-FFF2-40B4-BE49-F238E27FC236}">
                <a16:creationId xmlns:a16="http://schemas.microsoft.com/office/drawing/2014/main" id="{C3B80697-D2CB-45AB-8B57-7F8045D2C9FE}"/>
              </a:ext>
            </a:extLst>
          </p:cNvPr>
          <p:cNvSpPr txBox="1"/>
          <p:nvPr/>
        </p:nvSpPr>
        <p:spPr>
          <a:xfrm>
            <a:off x="5849525" y="2767960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5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5" name="TextBox 25">
            <a:extLst>
              <a:ext uri="{FF2B5EF4-FFF2-40B4-BE49-F238E27FC236}">
                <a16:creationId xmlns:a16="http://schemas.microsoft.com/office/drawing/2014/main" id="{76502727-1E64-4CE7-84F7-DE8C3AF9A4E2}"/>
              </a:ext>
            </a:extLst>
          </p:cNvPr>
          <p:cNvSpPr txBox="1"/>
          <p:nvPr/>
        </p:nvSpPr>
        <p:spPr>
          <a:xfrm>
            <a:off x="6510187" y="2836453"/>
            <a:ext cx="221326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altLang="ko-KR" sz="1200" b="1" dirty="0">
                <a:solidFill>
                  <a:schemeClr val="accent2"/>
                </a:solidFill>
                <a:cs typeface="Arial" pitchFamily="34" charset="0"/>
              </a:rPr>
              <a:t>Banimento de um utilizador</a:t>
            </a:r>
            <a:endParaRPr lang="ko-KR" alt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96" name="TextBox 25">
            <a:extLst>
              <a:ext uri="{FF2B5EF4-FFF2-40B4-BE49-F238E27FC236}">
                <a16:creationId xmlns:a16="http://schemas.microsoft.com/office/drawing/2014/main" id="{653622A3-DBB2-42C8-A48E-6F8E1DEB9A4C}"/>
              </a:ext>
            </a:extLst>
          </p:cNvPr>
          <p:cNvSpPr txBox="1"/>
          <p:nvPr/>
        </p:nvSpPr>
        <p:spPr>
          <a:xfrm>
            <a:off x="6501923" y="2005774"/>
            <a:ext cx="2151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altLang="ko-KR" sz="1200" b="1" dirty="0">
                <a:solidFill>
                  <a:schemeClr val="accent2"/>
                </a:solidFill>
                <a:cs typeface="Arial" pitchFamily="34" charset="0"/>
              </a:rPr>
              <a:t>Cancelamento de um leilão</a:t>
            </a:r>
            <a:endParaRPr lang="ko-KR" alt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51C5AC70-D546-44D9-8A71-AC907BCA682F}"/>
              </a:ext>
            </a:extLst>
          </p:cNvPr>
          <p:cNvSpPr/>
          <p:nvPr/>
        </p:nvSpPr>
        <p:spPr>
          <a:xfrm>
            <a:off x="5929291" y="3482993"/>
            <a:ext cx="537366" cy="537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18">
            <a:extLst>
              <a:ext uri="{FF2B5EF4-FFF2-40B4-BE49-F238E27FC236}">
                <a16:creationId xmlns:a16="http://schemas.microsoft.com/office/drawing/2014/main" id="{413F9F32-B846-4C9A-ACC0-4D7A7ADEF4A2}"/>
              </a:ext>
            </a:extLst>
          </p:cNvPr>
          <p:cNvSpPr txBox="1"/>
          <p:nvPr/>
        </p:nvSpPr>
        <p:spPr>
          <a:xfrm>
            <a:off x="5872203" y="3536315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9" name="TextBox 25">
            <a:extLst>
              <a:ext uri="{FF2B5EF4-FFF2-40B4-BE49-F238E27FC236}">
                <a16:creationId xmlns:a16="http://schemas.microsoft.com/office/drawing/2014/main" id="{C5DF9669-B788-4F61-A546-EFF3E3D8C533}"/>
              </a:ext>
            </a:extLst>
          </p:cNvPr>
          <p:cNvSpPr txBox="1"/>
          <p:nvPr/>
        </p:nvSpPr>
        <p:spPr>
          <a:xfrm>
            <a:off x="6440507" y="3512223"/>
            <a:ext cx="21518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altLang="ko-KR" sz="1200" b="1" dirty="0">
                <a:solidFill>
                  <a:schemeClr val="accent2"/>
                </a:solidFill>
                <a:cs typeface="Arial" pitchFamily="34" charset="0"/>
              </a:rPr>
              <a:t>Estatísticas de atividade da aplicação</a:t>
            </a:r>
            <a:endParaRPr lang="ko-KR" alt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8A6AB850-6323-4428-9491-4D8B39AB5B2B}"/>
              </a:ext>
            </a:extLst>
          </p:cNvPr>
          <p:cNvSpPr txBox="1"/>
          <p:nvPr/>
        </p:nvSpPr>
        <p:spPr>
          <a:xfrm>
            <a:off x="3857005" y="2242539"/>
            <a:ext cx="39305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" dirty="0">
                <a:solidFill>
                  <a:srgbClr val="FFC000"/>
                </a:solidFill>
              </a:rPr>
              <a:t>POST</a:t>
            </a:r>
          </a:p>
        </p:txBody>
      </p:sp>
      <p:sp>
        <p:nvSpPr>
          <p:cNvPr id="101" name="CaixaDeTexto 100">
            <a:extLst>
              <a:ext uri="{FF2B5EF4-FFF2-40B4-BE49-F238E27FC236}">
                <a16:creationId xmlns:a16="http://schemas.microsoft.com/office/drawing/2014/main" id="{8BD43CD2-7A3F-45BE-B07C-EE0B75AC5AAA}"/>
              </a:ext>
            </a:extLst>
          </p:cNvPr>
          <p:cNvSpPr txBox="1"/>
          <p:nvPr/>
        </p:nvSpPr>
        <p:spPr>
          <a:xfrm>
            <a:off x="1319291" y="2259741"/>
            <a:ext cx="3385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" dirty="0">
                <a:solidFill>
                  <a:srgbClr val="00B0F0"/>
                </a:solidFill>
              </a:rPr>
              <a:t>PUT</a:t>
            </a:r>
          </a:p>
        </p:txBody>
      </p: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646BD4F5-5564-4B59-A70D-3CD3E5995A32}"/>
              </a:ext>
            </a:extLst>
          </p:cNvPr>
          <p:cNvSpPr txBox="1"/>
          <p:nvPr/>
        </p:nvSpPr>
        <p:spPr>
          <a:xfrm>
            <a:off x="6558323" y="3057406"/>
            <a:ext cx="3385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" dirty="0">
                <a:solidFill>
                  <a:srgbClr val="00B0F0"/>
                </a:solidFill>
              </a:rPr>
              <a:t>PUT</a:t>
            </a:r>
          </a:p>
        </p:txBody>
      </p:sp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B701B993-B6A1-4D50-9F56-339B80C50FD7}"/>
              </a:ext>
            </a:extLst>
          </p:cNvPr>
          <p:cNvSpPr txBox="1"/>
          <p:nvPr/>
        </p:nvSpPr>
        <p:spPr>
          <a:xfrm>
            <a:off x="1323251" y="3109128"/>
            <a:ext cx="3417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" dirty="0">
                <a:solidFill>
                  <a:srgbClr val="00B050"/>
                </a:solidFill>
              </a:rPr>
              <a:t>GET</a:t>
            </a:r>
          </a:p>
        </p:txBody>
      </p:sp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56AB3232-A3CE-4184-9A32-70E02C2F6144}"/>
              </a:ext>
            </a:extLst>
          </p:cNvPr>
          <p:cNvSpPr txBox="1"/>
          <p:nvPr/>
        </p:nvSpPr>
        <p:spPr>
          <a:xfrm>
            <a:off x="1346333" y="4084397"/>
            <a:ext cx="3417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" dirty="0">
                <a:solidFill>
                  <a:srgbClr val="00B050"/>
                </a:solidFill>
              </a:rPr>
              <a:t>GET</a:t>
            </a:r>
          </a:p>
        </p:txBody>
      </p: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104AC6F4-B8D7-4357-852A-FDD25F63527F}"/>
              </a:ext>
            </a:extLst>
          </p:cNvPr>
          <p:cNvSpPr txBox="1"/>
          <p:nvPr/>
        </p:nvSpPr>
        <p:spPr>
          <a:xfrm>
            <a:off x="3881787" y="4042113"/>
            <a:ext cx="3417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" dirty="0">
                <a:solidFill>
                  <a:srgbClr val="00B050"/>
                </a:solidFill>
              </a:rPr>
              <a:t>GET</a:t>
            </a:r>
          </a:p>
        </p:txBody>
      </p:sp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051AC849-7772-41A5-8A29-13A636F9F08F}"/>
              </a:ext>
            </a:extLst>
          </p:cNvPr>
          <p:cNvSpPr txBox="1"/>
          <p:nvPr/>
        </p:nvSpPr>
        <p:spPr>
          <a:xfrm>
            <a:off x="6556804" y="3880612"/>
            <a:ext cx="3417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" dirty="0">
                <a:solidFill>
                  <a:srgbClr val="00B050"/>
                </a:solidFill>
              </a:rPr>
              <a:t>GET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AB3D2A23-EA7A-4B32-9175-3B1BDE17A2A5}"/>
              </a:ext>
            </a:extLst>
          </p:cNvPr>
          <p:cNvSpPr txBox="1"/>
          <p:nvPr/>
        </p:nvSpPr>
        <p:spPr>
          <a:xfrm>
            <a:off x="6533576" y="2233182"/>
            <a:ext cx="3385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" dirty="0">
                <a:solidFill>
                  <a:srgbClr val="00B0F0"/>
                </a:solidFill>
              </a:rPr>
              <a:t>PUT</a:t>
            </a: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A83603AD-1E61-44A3-9D06-A44146228A78}"/>
              </a:ext>
            </a:extLst>
          </p:cNvPr>
          <p:cNvSpPr txBox="1"/>
          <p:nvPr/>
        </p:nvSpPr>
        <p:spPr>
          <a:xfrm>
            <a:off x="3868062" y="3193944"/>
            <a:ext cx="39305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" dirty="0">
                <a:solidFill>
                  <a:srgbClr val="FFC000"/>
                </a:solidFill>
              </a:rPr>
              <a:t>POST</a:t>
            </a:r>
          </a:p>
        </p:txBody>
      </p:sp>
      <p:sp>
        <p:nvSpPr>
          <p:cNvPr id="109" name="CaixaDeTexto 108">
            <a:extLst>
              <a:ext uri="{FF2B5EF4-FFF2-40B4-BE49-F238E27FC236}">
                <a16:creationId xmlns:a16="http://schemas.microsoft.com/office/drawing/2014/main" id="{59368985-81F3-4D82-94FE-73DC1F7CC024}"/>
              </a:ext>
            </a:extLst>
          </p:cNvPr>
          <p:cNvSpPr txBox="1"/>
          <p:nvPr/>
        </p:nvSpPr>
        <p:spPr>
          <a:xfrm>
            <a:off x="8188077" y="2224531"/>
            <a:ext cx="40427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" i="1" dirty="0" err="1">
                <a:solidFill>
                  <a:schemeClr val="accent1"/>
                </a:solidFill>
              </a:rPr>
              <a:t>Admin</a:t>
            </a:r>
            <a:endParaRPr lang="pt-PT" sz="600" i="1" dirty="0">
              <a:solidFill>
                <a:schemeClr val="accent1"/>
              </a:solidFill>
            </a:endParaRPr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29AAD597-8556-4BB3-990C-DB4994877180}"/>
              </a:ext>
            </a:extLst>
          </p:cNvPr>
          <p:cNvSpPr txBox="1"/>
          <p:nvPr/>
        </p:nvSpPr>
        <p:spPr>
          <a:xfrm>
            <a:off x="8188077" y="3066814"/>
            <a:ext cx="40427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" i="1" dirty="0" err="1">
                <a:solidFill>
                  <a:schemeClr val="accent1"/>
                </a:solidFill>
              </a:rPr>
              <a:t>Admin</a:t>
            </a:r>
            <a:endParaRPr lang="pt-PT" sz="600" i="1" dirty="0">
              <a:solidFill>
                <a:schemeClr val="accent1"/>
              </a:solidFill>
            </a:endParaRP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BA09592E-B481-4D03-9A12-6713EF2226B8}"/>
              </a:ext>
            </a:extLst>
          </p:cNvPr>
          <p:cNvSpPr txBox="1"/>
          <p:nvPr/>
        </p:nvSpPr>
        <p:spPr>
          <a:xfrm>
            <a:off x="8188354" y="3829522"/>
            <a:ext cx="40427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" i="1" dirty="0" err="1">
                <a:solidFill>
                  <a:schemeClr val="accent1"/>
                </a:solidFill>
              </a:rPr>
              <a:t>Admin</a:t>
            </a:r>
            <a:endParaRPr lang="pt-PT" sz="600" i="1" dirty="0">
              <a:solidFill>
                <a:schemeClr val="accent1"/>
              </a:solidFill>
            </a:endParaRP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991AE152-823E-4324-B131-4F2DA256C175}"/>
              </a:ext>
            </a:extLst>
          </p:cNvPr>
          <p:cNvSpPr txBox="1"/>
          <p:nvPr/>
        </p:nvSpPr>
        <p:spPr>
          <a:xfrm>
            <a:off x="1857100" y="2244495"/>
            <a:ext cx="61427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" i="1" dirty="0" err="1">
                <a:solidFill>
                  <a:schemeClr val="accent1"/>
                </a:solidFill>
              </a:rPr>
              <a:t>Anonymous</a:t>
            </a:r>
            <a:r>
              <a:rPr lang="pt-PT" sz="600" i="1" dirty="0">
                <a:solidFill>
                  <a:schemeClr val="accent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625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500"/>
                            </p:stCondLst>
                            <p:childTnLst>
                              <p:par>
                                <p:cTn id="8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0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45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0"/>
                            </p:stCondLst>
                            <p:childTnLst>
                              <p:par>
                                <p:cTn id="1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3" grpId="0"/>
      <p:bldP spid="70" grpId="0" animBg="1"/>
      <p:bldP spid="71" grpId="0" animBg="1"/>
      <p:bldP spid="72" grpId="0" animBg="1"/>
      <p:bldP spid="73" grpId="0" animBg="1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 animBg="1"/>
      <p:bldP spid="82" grpId="0"/>
      <p:bldP spid="83" grpId="0"/>
      <p:bldP spid="84" grpId="0"/>
      <p:bldP spid="85" grpId="0" animBg="1"/>
      <p:bldP spid="86" grpId="0"/>
      <p:bldP spid="87" grpId="0"/>
      <p:bldP spid="91" grpId="0" animBg="1"/>
      <p:bldP spid="92" grpId="0"/>
      <p:bldP spid="93" grpId="0" animBg="1"/>
      <p:bldP spid="94" grpId="0"/>
      <p:bldP spid="95" grpId="0"/>
      <p:bldP spid="96" grpId="0"/>
      <p:bldP spid="97" grpId="0" animBg="1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8" y="220816"/>
            <a:ext cx="7200800" cy="576064"/>
          </a:xfrm>
        </p:spPr>
        <p:txBody>
          <a:bodyPr/>
          <a:lstStyle/>
          <a:p>
            <a:r>
              <a:rPr lang="pt-PT" altLang="ko-KR" dirty="0"/>
              <a:t>Definição da arquitetura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67544" y="1275606"/>
            <a:ext cx="239105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Transações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DAA2BE8-CC42-419A-924D-C621C186AC39}"/>
              </a:ext>
            </a:extLst>
          </p:cNvPr>
          <p:cNvSpPr txBox="1"/>
          <p:nvPr/>
        </p:nvSpPr>
        <p:spPr>
          <a:xfrm>
            <a:off x="683568" y="2078565"/>
            <a:ext cx="60121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/>
              <a:t>Serão utilizadas transações em situações que envolvam manipulação de dados (porção </a:t>
            </a:r>
            <a:r>
              <a:rPr lang="pt-PT" sz="1400" i="1" dirty="0"/>
              <a:t>DML do SQL</a:t>
            </a:r>
            <a:r>
              <a:rPr lang="pt-PT" sz="1400" dirty="0"/>
              <a:t>) de modo a garantir a atomicidade das operações de escrita.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i="1" dirty="0" err="1"/>
              <a:t>Autocommit</a:t>
            </a:r>
            <a:r>
              <a:rPr lang="pt-PT" sz="1400" dirty="0"/>
              <a:t> desativado de forma a evitar que cada instrução </a:t>
            </a:r>
            <a:r>
              <a:rPr lang="pt-PT" sz="1400" i="1" dirty="0"/>
              <a:t>SQL </a:t>
            </a:r>
          </a:p>
          <a:p>
            <a:pPr marL="266700"/>
            <a:r>
              <a:rPr lang="pt-PT" sz="1400" dirty="0"/>
              <a:t>seja considerada uma transação individual.</a:t>
            </a:r>
          </a:p>
          <a:p>
            <a:endParaRPr lang="pt-PT" sz="1400" dirty="0"/>
          </a:p>
          <a:p>
            <a:pPr marL="285750" indent="-285750">
              <a:buFontTx/>
              <a:buChar char="-"/>
            </a:pPr>
            <a:endParaRPr lang="pt-PT" sz="1400" dirty="0"/>
          </a:p>
          <a:p>
            <a:pPr marL="285750" indent="-285750">
              <a:buFontTx/>
              <a:buChar char="-"/>
            </a:pPr>
            <a:endParaRPr lang="pt-PT" sz="1400" dirty="0"/>
          </a:p>
        </p:txBody>
      </p:sp>
      <p:pic>
        <p:nvPicPr>
          <p:cNvPr id="12" name="Imagem 11" descr="Uma imagem contendo pessoa, brinquedo, homem, segurando&#10;&#10;Descrição gerada automaticamente">
            <a:extLst>
              <a:ext uri="{FF2B5EF4-FFF2-40B4-BE49-F238E27FC236}">
                <a16:creationId xmlns:a16="http://schemas.microsoft.com/office/drawing/2014/main" id="{7734B09E-1546-4403-A98F-ACAABA87C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643" y="3029734"/>
            <a:ext cx="2381484" cy="181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55304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8" y="195486"/>
            <a:ext cx="7200800" cy="576064"/>
          </a:xfrm>
        </p:spPr>
        <p:txBody>
          <a:bodyPr/>
          <a:lstStyle/>
          <a:p>
            <a:r>
              <a:rPr lang="pt-PT" altLang="ko-KR" dirty="0"/>
              <a:t>Definição da arquitetura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66570" y="3031055"/>
            <a:ext cx="259228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1200" b="1" dirty="0" err="1">
                <a:solidFill>
                  <a:schemeClr val="accent3"/>
                </a:solidFill>
                <a:cs typeface="Arial" pitchFamily="34" charset="0"/>
              </a:rPr>
              <a:t>Leitura</a:t>
            </a:r>
            <a:r>
              <a:rPr lang="en-US" altLang="ko-KR" sz="1200" b="1" dirty="0">
                <a:solidFill>
                  <a:schemeClr val="accent3"/>
                </a:solidFill>
                <a:cs typeface="Arial" pitchFamily="34" charset="0"/>
              </a:rPr>
              <a:t> de </a:t>
            </a:r>
            <a:r>
              <a:rPr lang="en-US" altLang="ko-KR" sz="1200" b="1" dirty="0" err="1">
                <a:solidFill>
                  <a:schemeClr val="accent3"/>
                </a:solidFill>
                <a:cs typeface="Arial" pitchFamily="34" charset="0"/>
              </a:rPr>
              <a:t>registos</a:t>
            </a:r>
            <a:r>
              <a:rPr lang="en-US" altLang="ko-KR" sz="1200" b="1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200" b="1" i="1" dirty="0">
                <a:solidFill>
                  <a:schemeClr val="accent3"/>
                </a:solidFill>
                <a:cs typeface="Arial" pitchFamily="34" charset="0"/>
              </a:rPr>
              <a:t>soft deleted</a:t>
            </a:r>
            <a:endParaRPr lang="ko-KR" altLang="en-US" sz="1200" b="1" i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321438" y="4182293"/>
            <a:ext cx="259228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pt-PT" altLang="ko-KR" sz="1200" b="1" dirty="0">
                <a:solidFill>
                  <a:schemeClr val="accent2"/>
                </a:solidFill>
                <a:cs typeface="Arial" pitchFamily="34" charset="0"/>
              </a:rPr>
              <a:t>Ações efetuadas por um utilizador não notificado do seu banimento</a:t>
            </a:r>
            <a:endParaRPr lang="ko-KR" alt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422055" y="1851670"/>
            <a:ext cx="259228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pt-PT" altLang="ko-KR" sz="1200" b="1" dirty="0">
                <a:solidFill>
                  <a:schemeClr val="accent4"/>
                </a:solidFill>
                <a:cs typeface="Arial" pitchFamily="34" charset="0"/>
              </a:rPr>
              <a:t>Licitações simultâneas</a:t>
            </a:r>
            <a:endParaRPr lang="ko-KR" altLang="en-US" sz="1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00193" y="3029070"/>
            <a:ext cx="259228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pt-PT" altLang="ko-KR" sz="1200" b="1" dirty="0">
                <a:solidFill>
                  <a:schemeClr val="accent5"/>
                </a:solidFill>
                <a:cs typeface="Arial" pitchFamily="34" charset="0"/>
              </a:rPr>
              <a:t>Alterações simultânea cruzada a um para de registos </a:t>
            </a:r>
            <a:r>
              <a:rPr lang="pt-PT" altLang="ko-KR" sz="1200" b="1" i="1" dirty="0">
                <a:solidFill>
                  <a:schemeClr val="accent5"/>
                </a:solidFill>
                <a:cs typeface="Arial" pitchFamily="34" charset="0"/>
              </a:rPr>
              <a:t>(</a:t>
            </a:r>
            <a:r>
              <a:rPr lang="pt-PT" altLang="ko-KR" sz="1200" b="1" i="1" dirty="0" err="1">
                <a:solidFill>
                  <a:schemeClr val="accent5"/>
                </a:solidFill>
                <a:cs typeface="Arial" pitchFamily="34" charset="0"/>
              </a:rPr>
              <a:t>deadlock</a:t>
            </a:r>
            <a:r>
              <a:rPr lang="pt-PT" altLang="ko-KR" sz="1200" b="1" i="1" dirty="0">
                <a:solidFill>
                  <a:schemeClr val="accent5"/>
                </a:solidFill>
                <a:cs typeface="Arial" pitchFamily="34" charset="0"/>
              </a:rPr>
              <a:t>)</a:t>
            </a:r>
            <a:endParaRPr lang="ko-KR" altLang="en-US" sz="1200" b="1" i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276" y="1253550"/>
            <a:ext cx="532859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Potenciais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conflitos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concorrência</a:t>
            </a:r>
            <a:endParaRPr lang="ko-KR" altLang="en-US" sz="2000" b="1" dirty="0">
              <a:cs typeface="Arial" pitchFamily="34" charset="0"/>
            </a:endParaRPr>
          </a:p>
        </p:txBody>
      </p:sp>
      <p:pic>
        <p:nvPicPr>
          <p:cNvPr id="11" name="Imagem 10" descr="Diagrama&#10;&#10;Descrição gerada automaticamente">
            <a:extLst>
              <a:ext uri="{FF2B5EF4-FFF2-40B4-BE49-F238E27FC236}">
                <a16:creationId xmlns:a16="http://schemas.microsoft.com/office/drawing/2014/main" id="{EEFDEECD-32F5-4430-9275-3FCBA89F07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A8C5D7"/>
              </a:clrFrom>
              <a:clrTo>
                <a:srgbClr val="A8C5D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971" y="2336659"/>
            <a:ext cx="3365222" cy="161639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AA21E38-DE45-4699-B8C9-1FEC50401098}"/>
              </a:ext>
            </a:extLst>
          </p:cNvPr>
          <p:cNvSpPr txBox="1"/>
          <p:nvPr/>
        </p:nvSpPr>
        <p:spPr>
          <a:xfrm>
            <a:off x="1259632" y="38899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…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4E90045-53AD-4060-A93C-22AA477CAD47}"/>
              </a:ext>
            </a:extLst>
          </p:cNvPr>
          <p:cNvSpPr txBox="1"/>
          <p:nvPr/>
        </p:nvSpPr>
        <p:spPr>
          <a:xfrm>
            <a:off x="7316579" y="38899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2161274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9" grpId="0"/>
      <p:bldP spid="33" grpId="0"/>
      <p:bldP spid="3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9512" y="2314198"/>
            <a:ext cx="4283968" cy="473576"/>
          </a:xfrm>
        </p:spPr>
        <p:txBody>
          <a:bodyPr/>
          <a:lstStyle/>
          <a:p>
            <a:r>
              <a:rPr lang="en-US" altLang="ko-KR" dirty="0" err="1"/>
              <a:t>Tecnologias</a:t>
            </a:r>
            <a:r>
              <a:rPr lang="en-US" altLang="ko-KR" dirty="0"/>
              <a:t> </a:t>
            </a:r>
            <a:r>
              <a:rPr lang="en-US" altLang="ko-KR" dirty="0" err="1"/>
              <a:t>utilizadas</a:t>
            </a:r>
            <a:endParaRPr lang="ko-KR" altLang="en-US" dirty="0"/>
          </a:p>
        </p:txBody>
      </p:sp>
      <p:sp>
        <p:nvSpPr>
          <p:cNvPr id="4" name="Freeform 3"/>
          <p:cNvSpPr/>
          <p:nvPr/>
        </p:nvSpPr>
        <p:spPr>
          <a:xfrm>
            <a:off x="5025036" y="2152650"/>
            <a:ext cx="343094" cy="840698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0256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8" y="195486"/>
            <a:ext cx="7200800" cy="576064"/>
          </a:xfrm>
        </p:spPr>
        <p:txBody>
          <a:bodyPr/>
          <a:lstStyle/>
          <a:p>
            <a:r>
              <a:rPr lang="en-US" altLang="ko-KR" dirty="0" err="1"/>
              <a:t>Tecnologias</a:t>
            </a:r>
            <a:r>
              <a:rPr lang="en-US" altLang="ko-KR" dirty="0"/>
              <a:t> </a:t>
            </a:r>
            <a:r>
              <a:rPr lang="en-US" altLang="ko-KR" dirty="0" err="1"/>
              <a:t>utilizadas</a:t>
            </a:r>
            <a:endParaRPr lang="ko-KR" alt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807943" y="1194506"/>
            <a:ext cx="2768371" cy="2809315"/>
            <a:chOff x="539552" y="1375207"/>
            <a:chExt cx="3240360" cy="3333284"/>
          </a:xfrm>
        </p:grpSpPr>
        <p:sp>
          <p:nvSpPr>
            <p:cNvPr id="4" name="Right Arrow 3"/>
            <p:cNvSpPr/>
            <p:nvPr/>
          </p:nvSpPr>
          <p:spPr>
            <a:xfrm>
              <a:off x="1051559" y="4481585"/>
              <a:ext cx="1000161" cy="226906"/>
            </a:xfrm>
            <a:prstGeom prst="rightArrow">
              <a:avLst>
                <a:gd name="adj1" fmla="val 51543"/>
                <a:gd name="adj2" fmla="val 6555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2267744" y="1375207"/>
              <a:ext cx="1008112" cy="100811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1691680" y="2110092"/>
              <a:ext cx="1008112" cy="100811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1115616" y="2844977"/>
              <a:ext cx="1008112" cy="100811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539552" y="3579862"/>
              <a:ext cx="1008112" cy="100811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1627623" y="3745336"/>
              <a:ext cx="1000161" cy="226906"/>
            </a:xfrm>
            <a:prstGeom prst="rightArrow">
              <a:avLst>
                <a:gd name="adj1" fmla="val 51543"/>
                <a:gd name="adj2" fmla="val 6555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2203687" y="3009086"/>
              <a:ext cx="1000161" cy="226906"/>
            </a:xfrm>
            <a:prstGeom prst="rightArrow">
              <a:avLst>
                <a:gd name="adj1" fmla="val 51543"/>
                <a:gd name="adj2" fmla="val 6555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2779751" y="2272836"/>
              <a:ext cx="1000161" cy="226906"/>
            </a:xfrm>
            <a:prstGeom prst="rightArrow">
              <a:avLst>
                <a:gd name="adj1" fmla="val 51543"/>
                <a:gd name="adj2" fmla="val 6555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533983" y="1559764"/>
            <a:ext cx="108012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accent3"/>
                </a:solidFill>
                <a:cs typeface="Arial" pitchFamily="34" charset="0"/>
              </a:rPr>
              <a:t>Sistema de </a:t>
            </a:r>
            <a:r>
              <a:rPr lang="en-US" altLang="ko-KR" sz="1000" b="1" dirty="0" err="1">
                <a:solidFill>
                  <a:schemeClr val="accent3"/>
                </a:solidFill>
                <a:cs typeface="Arial" pitchFamily="34" charset="0"/>
              </a:rPr>
              <a:t>gestão</a:t>
            </a:r>
            <a:r>
              <a:rPr lang="en-US" altLang="ko-KR" sz="1000" b="1" dirty="0">
                <a:solidFill>
                  <a:schemeClr val="accent3"/>
                </a:solidFill>
                <a:cs typeface="Arial" pitchFamily="34" charset="0"/>
              </a:rPr>
              <a:t> de base de dados</a:t>
            </a:r>
            <a:endParaRPr lang="ko-KR" altLang="en-US" sz="1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75732" y="2447242"/>
            <a:ext cx="121476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altLang="ko-KR" sz="1000" b="1" dirty="0">
                <a:solidFill>
                  <a:schemeClr val="accent1"/>
                </a:solidFill>
                <a:cs typeface="Arial" pitchFamily="34" charset="0"/>
              </a:rPr>
              <a:t>Interface SQL</a:t>
            </a:r>
            <a:endParaRPr lang="ko-KR" altLang="en-US" sz="1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49673" y="2896529"/>
            <a:ext cx="108012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i="1" dirty="0">
                <a:solidFill>
                  <a:schemeClr val="accent3"/>
                </a:solidFill>
                <a:cs typeface="Arial" pitchFamily="34" charset="0"/>
              </a:rPr>
              <a:t>Framework</a:t>
            </a:r>
            <a:r>
              <a:rPr lang="en-US" altLang="ko-KR" sz="1000" b="1" dirty="0">
                <a:solidFill>
                  <a:schemeClr val="accent3"/>
                </a:solidFill>
                <a:cs typeface="Arial" pitchFamily="34" charset="0"/>
              </a:rPr>
              <a:t> para a </a:t>
            </a:r>
            <a:r>
              <a:rPr lang="en-US" altLang="ko-KR" sz="1000" b="1" i="1" dirty="0">
                <a:solidFill>
                  <a:schemeClr val="accent3"/>
                </a:solidFill>
                <a:cs typeface="Arial" pitchFamily="34" charset="0"/>
              </a:rPr>
              <a:t>REST API</a:t>
            </a:r>
            <a:endParaRPr lang="ko-KR" altLang="en-US" sz="1000" b="1" i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99652" y="4342773"/>
            <a:ext cx="124532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 err="1">
                <a:solidFill>
                  <a:schemeClr val="accent1"/>
                </a:solidFill>
                <a:cs typeface="Arial" pitchFamily="34" charset="0"/>
              </a:rPr>
              <a:t>Linguagem</a:t>
            </a:r>
            <a:r>
              <a:rPr lang="en-US" altLang="ko-KR" sz="1000" b="1" dirty="0">
                <a:solidFill>
                  <a:schemeClr val="accent1"/>
                </a:solidFill>
                <a:cs typeface="Arial" pitchFamily="34" charset="0"/>
              </a:rPr>
              <a:t> de </a:t>
            </a:r>
            <a:r>
              <a:rPr lang="en-US" altLang="ko-KR" sz="1000" b="1" dirty="0" err="1">
                <a:solidFill>
                  <a:schemeClr val="accent1"/>
                </a:solidFill>
                <a:cs typeface="Arial" pitchFamily="34" charset="0"/>
              </a:rPr>
              <a:t>programação</a:t>
            </a:r>
            <a:endParaRPr lang="ko-KR" altLang="en-US" sz="1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557613" y="1360513"/>
            <a:ext cx="4102390" cy="724858"/>
            <a:chOff x="803640" y="3362835"/>
            <a:chExt cx="2059657" cy="724858"/>
          </a:xfrm>
        </p:grpSpPr>
        <p:sp>
          <p:nvSpPr>
            <p:cNvPr id="24" name="TextBox 23"/>
            <p:cNvSpPr txBox="1"/>
            <p:nvPr/>
          </p:nvSpPr>
          <p:spPr>
            <a:xfrm>
              <a:off x="803640" y="3579862"/>
              <a:ext cx="2059657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SGBD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utilizado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nas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aulas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práticas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Bases de Dados.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Suporta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as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propriedades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i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ACID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 </a:t>
              </a:r>
              <a:r>
                <a:rPr lang="en-US" altLang="ko-KR" sz="900" i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PL/</a:t>
              </a:r>
              <a:r>
                <a:rPr lang="en-US" altLang="ko-KR" sz="9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pgSQL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Compatível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com a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maioria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das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linguagens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programação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 </a:t>
              </a:r>
              <a:r>
                <a:rPr lang="en-US" altLang="ko-KR" sz="900" i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middleware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640" y="3362835"/>
              <a:ext cx="20596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altLang="ko-KR" sz="11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PostgreSQL</a:t>
              </a:r>
              <a:endParaRPr lang="ko-KR" altLang="en-US" sz="11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217285" y="2230800"/>
            <a:ext cx="4175775" cy="586359"/>
            <a:chOff x="803640" y="3362835"/>
            <a:chExt cx="2059657" cy="586359"/>
          </a:xfrm>
        </p:grpSpPr>
        <p:sp>
          <p:nvSpPr>
            <p:cNvPr id="27" name="TextBox 26"/>
            <p:cNvSpPr txBox="1"/>
            <p:nvPr/>
          </p:nvSpPr>
          <p:spPr>
            <a:xfrm>
              <a:off x="803640" y="3579862"/>
              <a:ext cx="2059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Compatível com o SGBD escolhido. Suporta procedimentos de armazenamento e de querys.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3640" y="3362835"/>
              <a:ext cx="20596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altLang="ko-KR" sz="11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JBDC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567224" y="2837912"/>
            <a:ext cx="4175775" cy="724858"/>
            <a:chOff x="803640" y="3362835"/>
            <a:chExt cx="2059657" cy="724858"/>
          </a:xfrm>
        </p:grpSpPr>
        <p:sp>
          <p:nvSpPr>
            <p:cNvPr id="30" name="TextBox 29"/>
            <p:cNvSpPr txBox="1"/>
            <p:nvPr/>
          </p:nvSpPr>
          <p:spPr>
            <a:xfrm>
              <a:off x="803640" y="3579862"/>
              <a:ext cx="2059657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Permite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aumentar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eficiência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durante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o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processo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desenvolvimento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Facilita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criação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 testes de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aplicações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baseadas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em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Java.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Compatível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com as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restantes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tecnologias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3640" y="3362835"/>
              <a:ext cx="20596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Java </a:t>
              </a:r>
              <a:r>
                <a:rPr lang="en-US" altLang="ko-KR" sz="11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SpringBoot</a:t>
              </a:r>
              <a:endParaRPr lang="ko-KR" altLang="en-US" sz="11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679505" y="4255747"/>
            <a:ext cx="4376772" cy="551259"/>
            <a:chOff x="803640" y="3362835"/>
            <a:chExt cx="2059657" cy="657611"/>
          </a:xfrm>
        </p:grpSpPr>
        <p:sp>
          <p:nvSpPr>
            <p:cNvPr id="33" name="TextBox 32"/>
            <p:cNvSpPr txBox="1"/>
            <p:nvPr/>
          </p:nvSpPr>
          <p:spPr>
            <a:xfrm>
              <a:off x="803640" y="3579860"/>
              <a:ext cx="2059657" cy="4405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Linguagem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programação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bastante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popular com a qual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todos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os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elementos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do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grupo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se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sentem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confortáveis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Compatível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com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todas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as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outras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tecnologias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3640" y="3362835"/>
              <a:ext cx="2059657" cy="312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Java</a:t>
              </a:r>
              <a:endParaRPr lang="ko-KR" altLang="en-US" sz="11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7E1FF583-BF97-487E-ADB6-36E5EE962C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496" y="1391871"/>
            <a:ext cx="432679" cy="480755"/>
          </a:xfrm>
          <a:prstGeom prst="rect">
            <a:avLst/>
          </a:prstGeom>
        </p:spPr>
      </p:pic>
      <p:pic>
        <p:nvPicPr>
          <p:cNvPr id="41" name="Imagem 40" descr="Logotipo, nome da empresa&#10;&#10;Descrição gerada automaticamente">
            <a:extLst>
              <a:ext uri="{FF2B5EF4-FFF2-40B4-BE49-F238E27FC236}">
                <a16:creationId xmlns:a16="http://schemas.microsoft.com/office/drawing/2014/main" id="{4BA39589-E4F5-4965-96FF-76D0E6C6A0B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9" b="5653"/>
          <a:stretch/>
        </p:blipFill>
        <p:spPr>
          <a:xfrm>
            <a:off x="2121356" y="1902589"/>
            <a:ext cx="219662" cy="443392"/>
          </a:xfrm>
          <a:prstGeom prst="rect">
            <a:avLst/>
          </a:prstGeom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21DAAB9A-AFD2-4C82-846B-E7C8EC77C711}"/>
              </a:ext>
            </a:extLst>
          </p:cNvPr>
          <p:cNvSpPr txBox="1"/>
          <p:nvPr/>
        </p:nvSpPr>
        <p:spPr>
          <a:xfrm>
            <a:off x="1987827" y="2266984"/>
            <a:ext cx="550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" b="1" i="1" dirty="0">
                <a:solidFill>
                  <a:srgbClr val="FF0000"/>
                </a:solidFill>
              </a:rPr>
              <a:t>JBDC</a:t>
            </a:r>
          </a:p>
        </p:txBody>
      </p:sp>
      <p:pic>
        <p:nvPicPr>
          <p:cNvPr id="44" name="Imagem 43" descr="Uma imagem contendo Logotipo&#10;&#10;Descrição gerada automaticamente">
            <a:extLst>
              <a:ext uri="{FF2B5EF4-FFF2-40B4-BE49-F238E27FC236}">
                <a16:creationId xmlns:a16="http://schemas.microsoft.com/office/drawing/2014/main" id="{35DD5D47-6A6E-4735-B61E-A9A3EAB2DC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30" y="2700149"/>
            <a:ext cx="587867" cy="308630"/>
          </a:xfrm>
          <a:prstGeom prst="rect">
            <a:avLst/>
          </a:prstGeom>
        </p:spPr>
      </p:pic>
      <p:sp>
        <p:nvSpPr>
          <p:cNvPr id="43" name="Oval 4">
            <a:extLst>
              <a:ext uri="{FF2B5EF4-FFF2-40B4-BE49-F238E27FC236}">
                <a16:creationId xmlns:a16="http://schemas.microsoft.com/office/drawing/2014/main" id="{F5D9E392-C054-4DC8-B7DA-4539C9ACDAD3}"/>
              </a:ext>
            </a:extLst>
          </p:cNvPr>
          <p:cNvSpPr/>
          <p:nvPr/>
        </p:nvSpPr>
        <p:spPr>
          <a:xfrm>
            <a:off x="287457" y="3678314"/>
            <a:ext cx="861271" cy="84964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9" name="Right Arrow 3">
            <a:extLst>
              <a:ext uri="{FF2B5EF4-FFF2-40B4-BE49-F238E27FC236}">
                <a16:creationId xmlns:a16="http://schemas.microsoft.com/office/drawing/2014/main" id="{13820AF9-6B1B-4F49-A67C-215EB8DB87DD}"/>
              </a:ext>
            </a:extLst>
          </p:cNvPr>
          <p:cNvSpPr/>
          <p:nvPr/>
        </p:nvSpPr>
        <p:spPr>
          <a:xfrm>
            <a:off x="724885" y="4438292"/>
            <a:ext cx="854478" cy="191238"/>
          </a:xfrm>
          <a:prstGeom prst="rightArrow">
            <a:avLst>
              <a:gd name="adj1" fmla="val 51543"/>
              <a:gd name="adj2" fmla="val 65559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20">
            <a:extLst>
              <a:ext uri="{FF2B5EF4-FFF2-40B4-BE49-F238E27FC236}">
                <a16:creationId xmlns:a16="http://schemas.microsoft.com/office/drawing/2014/main" id="{A09D13C1-9808-479B-B4B8-C25775C2AE50}"/>
              </a:ext>
            </a:extLst>
          </p:cNvPr>
          <p:cNvSpPr txBox="1"/>
          <p:nvPr/>
        </p:nvSpPr>
        <p:spPr>
          <a:xfrm>
            <a:off x="1995612" y="3651073"/>
            <a:ext cx="108012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i="1" dirty="0">
                <a:solidFill>
                  <a:schemeClr val="accent3"/>
                </a:solidFill>
                <a:cs typeface="Arial" pitchFamily="34" charset="0"/>
              </a:rPr>
              <a:t>Framework</a:t>
            </a:r>
            <a:r>
              <a:rPr lang="en-US" altLang="ko-KR" sz="1000" b="1" dirty="0">
                <a:solidFill>
                  <a:schemeClr val="accent3"/>
                </a:solidFill>
                <a:cs typeface="Arial" pitchFamily="34" charset="0"/>
              </a:rPr>
              <a:t> de </a:t>
            </a:r>
            <a:r>
              <a:rPr lang="en-US" altLang="ko-KR" sz="1000" b="1" dirty="0" err="1">
                <a:solidFill>
                  <a:schemeClr val="accent3"/>
                </a:solidFill>
                <a:cs typeface="Arial" pitchFamily="34" charset="0"/>
              </a:rPr>
              <a:t>autenticação</a:t>
            </a:r>
            <a:r>
              <a:rPr lang="en-US" altLang="ko-KR" sz="1000" b="1" dirty="0">
                <a:solidFill>
                  <a:schemeClr val="accent3"/>
                </a:solidFill>
                <a:cs typeface="Arial" pitchFamily="34" charset="0"/>
              </a:rPr>
              <a:t>/ </a:t>
            </a:r>
            <a:r>
              <a:rPr lang="en-US" altLang="ko-KR" sz="1000" b="1" dirty="0" err="1">
                <a:solidFill>
                  <a:schemeClr val="accent3"/>
                </a:solidFill>
                <a:cs typeface="Arial" pitchFamily="34" charset="0"/>
              </a:rPr>
              <a:t>autorização</a:t>
            </a:r>
            <a:endParaRPr lang="ko-KR" altLang="en-US" sz="1000" b="1" i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54" name="Group 28">
            <a:extLst>
              <a:ext uri="{FF2B5EF4-FFF2-40B4-BE49-F238E27FC236}">
                <a16:creationId xmlns:a16="http://schemas.microsoft.com/office/drawing/2014/main" id="{6E6FCD1B-30C4-4476-BA98-9C55C8E1CD8F}"/>
              </a:ext>
            </a:extLst>
          </p:cNvPr>
          <p:cNvGrpSpPr/>
          <p:nvPr/>
        </p:nvGrpSpPr>
        <p:grpSpPr>
          <a:xfrm>
            <a:off x="3041828" y="3602128"/>
            <a:ext cx="4175775" cy="586359"/>
            <a:chOff x="803640" y="3362835"/>
            <a:chExt cx="2059657" cy="586359"/>
          </a:xfrm>
        </p:grpSpPr>
        <p:sp>
          <p:nvSpPr>
            <p:cNvPr id="55" name="TextBox 29">
              <a:extLst>
                <a:ext uri="{FF2B5EF4-FFF2-40B4-BE49-F238E27FC236}">
                  <a16:creationId xmlns:a16="http://schemas.microsoft.com/office/drawing/2014/main" id="{66689F40-CC66-469A-9459-819674A49E9C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Facilita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implementação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autenticação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utilizadores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autorização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nos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i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endpoints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com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recurso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 </a:t>
              </a:r>
              <a:r>
                <a:rPr lang="en-US" altLang="ko-KR" sz="900" i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tokens.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TextBox 30">
              <a:extLst>
                <a:ext uri="{FF2B5EF4-FFF2-40B4-BE49-F238E27FC236}">
                  <a16:creationId xmlns:a16="http://schemas.microsoft.com/office/drawing/2014/main" id="{7D9A7708-D729-4440-BC44-6D5C8A77722F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altLang="ko-KR" sz="11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OAuth 2</a:t>
              </a:r>
              <a:endParaRPr lang="ko-KR" altLang="en-US" sz="11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40" name="Imagem 39" descr="Logotipo, nome da empresa&#10;&#10;Descrição gerada automaticamente">
            <a:extLst>
              <a:ext uri="{FF2B5EF4-FFF2-40B4-BE49-F238E27FC236}">
                <a16:creationId xmlns:a16="http://schemas.microsoft.com/office/drawing/2014/main" id="{13C8419D-4278-4A27-A35A-DC9A953562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51" y="3837561"/>
            <a:ext cx="469959" cy="469959"/>
          </a:xfrm>
          <a:prstGeom prst="rect">
            <a:avLst/>
          </a:prstGeom>
        </p:spPr>
      </p:pic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D9B47D33-DD80-41F4-AA0A-8E3F698D8F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14" y="3222895"/>
            <a:ext cx="782786" cy="50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23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9" grpId="0"/>
      <p:bldP spid="20" grpId="0"/>
      <p:bldP spid="21" grpId="0"/>
      <p:bldP spid="22" grpId="0"/>
      <p:bldP spid="42" grpId="0"/>
      <p:bldP spid="43" grpId="0" animBg="1"/>
      <p:bldP spid="39" grpId="0" animBg="1"/>
      <p:bldP spid="5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504056" y="2314198"/>
            <a:ext cx="4283968" cy="473576"/>
          </a:xfrm>
        </p:spPr>
        <p:txBody>
          <a:bodyPr/>
          <a:lstStyle/>
          <a:p>
            <a:r>
              <a:rPr lang="en-US" altLang="ko-KR" dirty="0"/>
              <a:t>Plano de </a:t>
            </a:r>
            <a:r>
              <a:rPr lang="en-US" altLang="ko-KR" dirty="0" err="1"/>
              <a:t>desenvolvimento</a:t>
            </a:r>
            <a:endParaRPr lang="ko-KR" altLang="en-US" dirty="0"/>
          </a:p>
        </p:txBody>
      </p:sp>
      <p:sp>
        <p:nvSpPr>
          <p:cNvPr id="4" name="Freeform 3"/>
          <p:cNvSpPr/>
          <p:nvPr/>
        </p:nvSpPr>
        <p:spPr>
          <a:xfrm>
            <a:off x="5025036" y="2152650"/>
            <a:ext cx="343094" cy="840698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220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8" y="195486"/>
            <a:ext cx="7200800" cy="576064"/>
          </a:xfrm>
        </p:spPr>
        <p:txBody>
          <a:bodyPr/>
          <a:lstStyle/>
          <a:p>
            <a:r>
              <a:rPr lang="pt-PT" altLang="ko-KR" dirty="0"/>
              <a:t>Planeamento e divisão</a:t>
            </a:r>
            <a:r>
              <a:rPr lang="en-US" altLang="ko-KR" dirty="0"/>
              <a:t> de </a:t>
            </a:r>
            <a:r>
              <a:rPr lang="pt-PT" altLang="ko-KR" dirty="0"/>
              <a:t>tarefas</a:t>
            </a:r>
          </a:p>
        </p:txBody>
      </p:sp>
      <p:sp>
        <p:nvSpPr>
          <p:cNvPr id="4" name="Block Arc 3"/>
          <p:cNvSpPr/>
          <p:nvPr/>
        </p:nvSpPr>
        <p:spPr>
          <a:xfrm>
            <a:off x="-1570625" y="1492653"/>
            <a:ext cx="3167844" cy="3167844"/>
          </a:xfrm>
          <a:prstGeom prst="blockArc">
            <a:avLst>
              <a:gd name="adj1" fmla="val 16173961"/>
              <a:gd name="adj2" fmla="val 5453715"/>
              <a:gd name="adj3" fmla="val 11604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Block Arc 5"/>
          <p:cNvSpPr/>
          <p:nvPr/>
        </p:nvSpPr>
        <p:spPr>
          <a:xfrm>
            <a:off x="-1570625" y="1492653"/>
            <a:ext cx="3167844" cy="3167844"/>
          </a:xfrm>
          <a:prstGeom prst="blockArc">
            <a:avLst>
              <a:gd name="adj1" fmla="val 16173961"/>
              <a:gd name="adj2" fmla="val 1964022"/>
              <a:gd name="adj3" fmla="val 1145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Block Arc 6"/>
          <p:cNvSpPr/>
          <p:nvPr/>
        </p:nvSpPr>
        <p:spPr>
          <a:xfrm>
            <a:off x="-1570625" y="1492653"/>
            <a:ext cx="3167844" cy="3167844"/>
          </a:xfrm>
          <a:prstGeom prst="blockArc">
            <a:avLst>
              <a:gd name="adj1" fmla="val 16173961"/>
              <a:gd name="adj2" fmla="val 19690711"/>
              <a:gd name="adj3" fmla="val 115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Isosceles Triangle 8"/>
          <p:cNvSpPr/>
          <p:nvPr/>
        </p:nvSpPr>
        <p:spPr>
          <a:xfrm rot="16200000">
            <a:off x="1624780" y="1696040"/>
            <a:ext cx="214184" cy="25536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Oval 7"/>
          <p:cNvSpPr/>
          <p:nvPr/>
        </p:nvSpPr>
        <p:spPr>
          <a:xfrm>
            <a:off x="1612996" y="4181155"/>
            <a:ext cx="246558" cy="24655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Rectangle 36"/>
          <p:cNvSpPr/>
          <p:nvPr/>
        </p:nvSpPr>
        <p:spPr>
          <a:xfrm>
            <a:off x="2046869" y="2952508"/>
            <a:ext cx="235618" cy="20695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0A7827-0C3C-4EFC-8F77-BBB254B61901}"/>
              </a:ext>
            </a:extLst>
          </p:cNvPr>
          <p:cNvSpPr txBox="1"/>
          <p:nvPr/>
        </p:nvSpPr>
        <p:spPr>
          <a:xfrm>
            <a:off x="1854517" y="2067694"/>
            <a:ext cx="71113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/>
              <a:t>	</a:t>
            </a:r>
            <a:r>
              <a:rPr lang="pt-P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 potencializar o proveito individual sobre cada um dos aspetos </a:t>
            </a:r>
          </a:p>
          <a:p>
            <a:r>
              <a:rPr lang="pt-P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abordados durante o desenvolvimento do projeto, optou-se por não se efetuar uma </a:t>
            </a:r>
          </a:p>
          <a:p>
            <a:r>
              <a:rPr lang="pt-P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divisão predefinida das tarefas. Por este motivo, concordou-se, de forma unânime, </a:t>
            </a:r>
          </a:p>
          <a:p>
            <a:r>
              <a:rPr lang="pt-P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 serem efetuadas partições equitativas de responsabilidades consoante o progresso do trabalho prático, as suas necessidades e segundo a linha cronológica e as </a:t>
            </a:r>
            <a:r>
              <a:rPr lang="pt-P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deadlines</a:t>
            </a:r>
            <a:r>
              <a:rPr lang="pt-P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que dela derivam.</a:t>
            </a:r>
          </a:p>
        </p:txBody>
      </p:sp>
    </p:spTree>
    <p:extLst>
      <p:ext uri="{BB962C8B-B14F-4D97-AF65-F5344CB8AC3E}">
        <p14:creationId xmlns:p14="http://schemas.microsoft.com/office/powerpoint/2010/main" val="1312484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6061" y="167183"/>
            <a:ext cx="7200800" cy="576064"/>
          </a:xfrm>
        </p:spPr>
        <p:txBody>
          <a:bodyPr/>
          <a:lstStyle/>
          <a:p>
            <a:r>
              <a:rPr lang="pt-PT" altLang="ko-KR" dirty="0"/>
              <a:t>Linha</a:t>
            </a:r>
            <a:r>
              <a:rPr lang="en-US" altLang="ko-KR" dirty="0"/>
              <a:t> </a:t>
            </a:r>
            <a:r>
              <a:rPr lang="pt-PT" altLang="ko-KR" dirty="0"/>
              <a:t>cronológica</a:t>
            </a:r>
          </a:p>
        </p:txBody>
      </p:sp>
      <p:sp>
        <p:nvSpPr>
          <p:cNvPr id="4" name="Rectangle 3"/>
          <p:cNvSpPr/>
          <p:nvPr/>
        </p:nvSpPr>
        <p:spPr>
          <a:xfrm>
            <a:off x="290531" y="4215006"/>
            <a:ext cx="8820000" cy="3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/>
          </a:p>
        </p:txBody>
      </p:sp>
      <p:sp>
        <p:nvSpPr>
          <p:cNvPr id="5" name="Oval 4"/>
          <p:cNvSpPr/>
          <p:nvPr/>
        </p:nvSpPr>
        <p:spPr>
          <a:xfrm>
            <a:off x="401368" y="4138882"/>
            <a:ext cx="180000" cy="18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/>
          </a:p>
        </p:txBody>
      </p:sp>
      <p:sp>
        <p:nvSpPr>
          <p:cNvPr id="6" name="Oval 5"/>
          <p:cNvSpPr/>
          <p:nvPr/>
        </p:nvSpPr>
        <p:spPr>
          <a:xfrm>
            <a:off x="1100976" y="4138882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/>
          </a:p>
        </p:txBody>
      </p:sp>
      <p:sp>
        <p:nvSpPr>
          <p:cNvPr id="7" name="Oval 6"/>
          <p:cNvSpPr/>
          <p:nvPr/>
        </p:nvSpPr>
        <p:spPr>
          <a:xfrm>
            <a:off x="1860443" y="4144107"/>
            <a:ext cx="180000" cy="1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/>
          </a:p>
        </p:txBody>
      </p:sp>
      <p:sp>
        <p:nvSpPr>
          <p:cNvPr id="8" name="Oval 7"/>
          <p:cNvSpPr/>
          <p:nvPr/>
        </p:nvSpPr>
        <p:spPr>
          <a:xfrm>
            <a:off x="2704173" y="4138882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/>
          </a:p>
        </p:txBody>
      </p:sp>
      <p:sp>
        <p:nvSpPr>
          <p:cNvPr id="9" name="Oval 8"/>
          <p:cNvSpPr/>
          <p:nvPr/>
        </p:nvSpPr>
        <p:spPr>
          <a:xfrm>
            <a:off x="3466607" y="4161006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/>
          </a:p>
        </p:txBody>
      </p:sp>
      <p:sp>
        <p:nvSpPr>
          <p:cNvPr id="16" name="AutoShape 92"/>
          <p:cNvSpPr>
            <a:spLocks noChangeAspect="1" noChangeArrowheads="1"/>
          </p:cNvSpPr>
          <p:nvPr/>
        </p:nvSpPr>
        <p:spPr bwMode="auto">
          <a:xfrm rot="16200000" flipH="1">
            <a:off x="188710" y="1564933"/>
            <a:ext cx="648000" cy="648000"/>
          </a:xfrm>
          <a:prstGeom prst="ellipse">
            <a:avLst/>
          </a:prstGeom>
          <a:solidFill>
            <a:schemeClr val="accent5"/>
          </a:solidFill>
          <a:ln w="25400">
            <a:solidFill>
              <a:srgbClr val="FB1502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40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2" name="AutoShape 92"/>
          <p:cNvSpPr>
            <a:spLocks noChangeAspect="1" noChangeArrowheads="1"/>
          </p:cNvSpPr>
          <p:nvPr/>
        </p:nvSpPr>
        <p:spPr bwMode="auto">
          <a:xfrm rot="16200000" flipH="1">
            <a:off x="1624478" y="2835314"/>
            <a:ext cx="648000" cy="648000"/>
          </a:xfrm>
          <a:prstGeom prst="ellipse">
            <a:avLst/>
          </a:prstGeom>
          <a:solidFill>
            <a:schemeClr val="accent3"/>
          </a:solidFill>
          <a:ln w="25400">
            <a:solidFill>
              <a:srgbClr val="FB1502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40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5" name="AutoShape 92"/>
          <p:cNvSpPr>
            <a:spLocks noChangeAspect="1" noChangeArrowheads="1"/>
          </p:cNvSpPr>
          <p:nvPr/>
        </p:nvSpPr>
        <p:spPr bwMode="auto">
          <a:xfrm rot="16200000" flipH="1">
            <a:off x="2476414" y="2234728"/>
            <a:ext cx="648000" cy="64800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>
                <a:lumMod val="75000"/>
                <a:lumOff val="25000"/>
              </a:schemeClr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40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8" name="AutoShape 92"/>
          <p:cNvSpPr>
            <a:spLocks noChangeAspect="1" noChangeArrowheads="1"/>
          </p:cNvSpPr>
          <p:nvPr/>
        </p:nvSpPr>
        <p:spPr bwMode="auto">
          <a:xfrm rot="16200000" flipH="1">
            <a:off x="3232607" y="1565176"/>
            <a:ext cx="648000" cy="648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B1502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400">
              <a:solidFill>
                <a:schemeClr val="bg1"/>
              </a:solidFill>
              <a:latin typeface="Arial Black" pitchFamily="34" charset="0"/>
            </a:endParaRPr>
          </a:p>
        </p:txBody>
      </p:sp>
      <p:cxnSp>
        <p:nvCxnSpPr>
          <p:cNvPr id="30" name="Straight Connector 29"/>
          <p:cNvCxnSpPr>
            <a:cxnSpLocks/>
            <a:stCxn id="16" idx="6"/>
            <a:endCxn id="5" idx="0"/>
          </p:cNvCxnSpPr>
          <p:nvPr/>
        </p:nvCxnSpPr>
        <p:spPr>
          <a:xfrm flipH="1">
            <a:off x="491368" y="2212933"/>
            <a:ext cx="21342" cy="1925949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/>
          </p:cNvCxnSpPr>
          <p:nvPr/>
        </p:nvCxnSpPr>
        <p:spPr>
          <a:xfrm>
            <a:off x="1949976" y="3490978"/>
            <a:ext cx="1965" cy="660793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cxnSpLocks/>
            <a:stCxn id="28" idx="6"/>
            <a:endCxn id="9" idx="0"/>
          </p:cNvCxnSpPr>
          <p:nvPr/>
        </p:nvCxnSpPr>
        <p:spPr>
          <a:xfrm>
            <a:off x="3556607" y="2213176"/>
            <a:ext cx="0" cy="194783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  <a:stCxn id="19" idx="6"/>
            <a:endCxn id="6" idx="0"/>
          </p:cNvCxnSpPr>
          <p:nvPr/>
        </p:nvCxnSpPr>
        <p:spPr>
          <a:xfrm flipH="1">
            <a:off x="1190976" y="2882728"/>
            <a:ext cx="8695" cy="1256154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  <a:stCxn id="25" idx="6"/>
            <a:endCxn id="8" idx="0"/>
          </p:cNvCxnSpPr>
          <p:nvPr/>
        </p:nvCxnSpPr>
        <p:spPr>
          <a:xfrm flipH="1">
            <a:off x="2794173" y="2882728"/>
            <a:ext cx="6241" cy="125615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61">
            <a:extLst>
              <a:ext uri="{FF2B5EF4-FFF2-40B4-BE49-F238E27FC236}">
                <a16:creationId xmlns:a16="http://schemas.microsoft.com/office/drawing/2014/main" id="{CB65BE4D-9800-4167-B704-73A490CEB638}"/>
              </a:ext>
            </a:extLst>
          </p:cNvPr>
          <p:cNvGrpSpPr/>
          <p:nvPr/>
        </p:nvGrpSpPr>
        <p:grpSpPr>
          <a:xfrm>
            <a:off x="178413" y="2885914"/>
            <a:ext cx="753380" cy="541829"/>
            <a:chOff x="-82239" y="2470652"/>
            <a:chExt cx="1239345" cy="686484"/>
          </a:xfrm>
        </p:grpSpPr>
        <p:sp>
          <p:nvSpPr>
            <p:cNvPr id="78" name="Rectangle 62">
              <a:extLst>
                <a:ext uri="{FF2B5EF4-FFF2-40B4-BE49-F238E27FC236}">
                  <a16:creationId xmlns:a16="http://schemas.microsoft.com/office/drawing/2014/main" id="{39C7EC38-8BFD-450A-9836-281B800305DF}"/>
                </a:ext>
              </a:extLst>
            </p:cNvPr>
            <p:cNvSpPr/>
            <p:nvPr/>
          </p:nvSpPr>
          <p:spPr>
            <a:xfrm>
              <a:off x="15005" y="2470652"/>
              <a:ext cx="1142101" cy="662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9" name="TextBox 65">
              <a:extLst>
                <a:ext uri="{FF2B5EF4-FFF2-40B4-BE49-F238E27FC236}">
                  <a16:creationId xmlns:a16="http://schemas.microsoft.com/office/drawing/2014/main" id="{8DDABFF1-A98B-453A-A83C-F68A1A8421E3}"/>
                </a:ext>
              </a:extLst>
            </p:cNvPr>
            <p:cNvSpPr txBox="1"/>
            <p:nvPr/>
          </p:nvSpPr>
          <p:spPr>
            <a:xfrm>
              <a:off x="-82239" y="2494229"/>
              <a:ext cx="1189505" cy="662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Discussão e esboços das primeiras abordagens</a:t>
              </a:r>
              <a:endParaRPr lang="ko-KR" altLang="en-US" sz="700" b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9" name="AutoShape 92"/>
          <p:cNvSpPr>
            <a:spLocks noChangeAspect="1" noChangeArrowheads="1"/>
          </p:cNvSpPr>
          <p:nvPr/>
        </p:nvSpPr>
        <p:spPr bwMode="auto">
          <a:xfrm rot="16200000" flipH="1">
            <a:off x="875671" y="2234728"/>
            <a:ext cx="648000" cy="6480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>
                <a:lumMod val="75000"/>
                <a:lumOff val="25000"/>
              </a:schemeClr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400">
              <a:solidFill>
                <a:schemeClr val="bg1"/>
              </a:solidFill>
              <a:latin typeface="Arial Black" pitchFamily="34" charset="0"/>
            </a:endParaRPr>
          </a:p>
        </p:txBody>
      </p:sp>
      <p:grpSp>
        <p:nvGrpSpPr>
          <p:cNvPr id="83" name="Group 61">
            <a:extLst>
              <a:ext uri="{FF2B5EF4-FFF2-40B4-BE49-F238E27FC236}">
                <a16:creationId xmlns:a16="http://schemas.microsoft.com/office/drawing/2014/main" id="{8B11D17D-91E2-46DC-8276-6AEFCC84B75C}"/>
              </a:ext>
            </a:extLst>
          </p:cNvPr>
          <p:cNvGrpSpPr/>
          <p:nvPr/>
        </p:nvGrpSpPr>
        <p:grpSpPr>
          <a:xfrm>
            <a:off x="812748" y="3444180"/>
            <a:ext cx="707000" cy="329378"/>
            <a:chOff x="600902" y="2551347"/>
            <a:chExt cx="848760" cy="509775"/>
          </a:xfrm>
        </p:grpSpPr>
        <p:sp>
          <p:nvSpPr>
            <p:cNvPr id="84" name="Rectangle 62">
              <a:extLst>
                <a:ext uri="{FF2B5EF4-FFF2-40B4-BE49-F238E27FC236}">
                  <a16:creationId xmlns:a16="http://schemas.microsoft.com/office/drawing/2014/main" id="{A156633D-72D2-4370-B441-3ABA9BA0A230}"/>
                </a:ext>
              </a:extLst>
            </p:cNvPr>
            <p:cNvSpPr/>
            <p:nvPr/>
          </p:nvSpPr>
          <p:spPr>
            <a:xfrm>
              <a:off x="721310" y="2551347"/>
              <a:ext cx="646202" cy="4264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85" name="TextBox 65">
              <a:extLst>
                <a:ext uri="{FF2B5EF4-FFF2-40B4-BE49-F238E27FC236}">
                  <a16:creationId xmlns:a16="http://schemas.microsoft.com/office/drawing/2014/main" id="{41F5AAB3-CD4A-423A-A824-D8E7BBE411B4}"/>
                </a:ext>
              </a:extLst>
            </p:cNvPr>
            <p:cNvSpPr txBox="1"/>
            <p:nvPr/>
          </p:nvSpPr>
          <p:spPr>
            <a:xfrm>
              <a:off x="600902" y="2584779"/>
              <a:ext cx="848760" cy="476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Desenho do modelo </a:t>
              </a:r>
              <a:r>
                <a:rPr lang="pt-PT" altLang="ko-KR" sz="7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ER</a:t>
              </a:r>
              <a:endParaRPr lang="ko-KR" altLang="en-US" sz="700" b="1" i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92" name="Group 61">
            <a:extLst>
              <a:ext uri="{FF2B5EF4-FFF2-40B4-BE49-F238E27FC236}">
                <a16:creationId xmlns:a16="http://schemas.microsoft.com/office/drawing/2014/main" id="{E046E5A5-7EFE-420C-8629-68095A44C5EA}"/>
              </a:ext>
            </a:extLst>
          </p:cNvPr>
          <p:cNvGrpSpPr/>
          <p:nvPr/>
        </p:nvGrpSpPr>
        <p:grpSpPr>
          <a:xfrm>
            <a:off x="1479222" y="3729727"/>
            <a:ext cx="1131765" cy="361488"/>
            <a:chOff x="-282214" y="2556881"/>
            <a:chExt cx="1160930" cy="372349"/>
          </a:xfrm>
        </p:grpSpPr>
        <p:sp>
          <p:nvSpPr>
            <p:cNvPr id="93" name="Rectangle 62">
              <a:extLst>
                <a:ext uri="{FF2B5EF4-FFF2-40B4-BE49-F238E27FC236}">
                  <a16:creationId xmlns:a16="http://schemas.microsoft.com/office/drawing/2014/main" id="{B9566A3C-55A6-4CA9-8475-CEBEF2E08B9E}"/>
                </a:ext>
              </a:extLst>
            </p:cNvPr>
            <p:cNvSpPr/>
            <p:nvPr/>
          </p:nvSpPr>
          <p:spPr>
            <a:xfrm>
              <a:off x="-200338" y="2562383"/>
              <a:ext cx="986445" cy="3668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4" name="TextBox 65">
              <a:extLst>
                <a:ext uri="{FF2B5EF4-FFF2-40B4-BE49-F238E27FC236}">
                  <a16:creationId xmlns:a16="http://schemas.microsoft.com/office/drawing/2014/main" id="{00C859B6-E2D8-4E0D-8610-FC25353D465E}"/>
                </a:ext>
              </a:extLst>
            </p:cNvPr>
            <p:cNvSpPr txBox="1"/>
            <p:nvPr/>
          </p:nvSpPr>
          <p:spPr>
            <a:xfrm>
              <a:off x="-282214" y="2556881"/>
              <a:ext cx="1160930" cy="331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Investigação sobre as tecnologias a utilizar</a:t>
              </a:r>
              <a:endParaRPr lang="ko-KR" altLang="en-US" sz="700" b="1" i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0" name="Group 61">
            <a:extLst>
              <a:ext uri="{FF2B5EF4-FFF2-40B4-BE49-F238E27FC236}">
                <a16:creationId xmlns:a16="http://schemas.microsoft.com/office/drawing/2014/main" id="{E6D6CA44-D845-413E-935D-26A5E69E83BE}"/>
              </a:ext>
            </a:extLst>
          </p:cNvPr>
          <p:cNvGrpSpPr/>
          <p:nvPr/>
        </p:nvGrpSpPr>
        <p:grpSpPr>
          <a:xfrm>
            <a:off x="2377208" y="3416729"/>
            <a:ext cx="999929" cy="356909"/>
            <a:chOff x="-29740" y="2548541"/>
            <a:chExt cx="1333345" cy="484990"/>
          </a:xfrm>
        </p:grpSpPr>
        <p:sp>
          <p:nvSpPr>
            <p:cNvPr id="101" name="Rectangle 62">
              <a:extLst>
                <a:ext uri="{FF2B5EF4-FFF2-40B4-BE49-F238E27FC236}">
                  <a16:creationId xmlns:a16="http://schemas.microsoft.com/office/drawing/2014/main" id="{7FCF8E38-4FC3-4B16-BFD2-0393A4CD3E3E}"/>
                </a:ext>
              </a:extLst>
            </p:cNvPr>
            <p:cNvSpPr/>
            <p:nvPr/>
          </p:nvSpPr>
          <p:spPr>
            <a:xfrm>
              <a:off x="30393" y="2548541"/>
              <a:ext cx="1068648" cy="484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02" name="TextBox 65">
              <a:extLst>
                <a:ext uri="{FF2B5EF4-FFF2-40B4-BE49-F238E27FC236}">
                  <a16:creationId xmlns:a16="http://schemas.microsoft.com/office/drawing/2014/main" id="{F6178537-D3D8-48FD-B378-6BED821B1ED4}"/>
                </a:ext>
              </a:extLst>
            </p:cNvPr>
            <p:cNvSpPr txBox="1"/>
            <p:nvPr/>
          </p:nvSpPr>
          <p:spPr>
            <a:xfrm>
              <a:off x="-29740" y="2569665"/>
              <a:ext cx="1333345" cy="393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Desenvolvimento da apresentação</a:t>
              </a:r>
              <a:endParaRPr lang="ko-KR" altLang="en-US" sz="700" b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7" name="Group 61">
            <a:extLst>
              <a:ext uri="{FF2B5EF4-FFF2-40B4-BE49-F238E27FC236}">
                <a16:creationId xmlns:a16="http://schemas.microsoft.com/office/drawing/2014/main" id="{7CAFF26A-FDE2-4D81-A35D-2255F3973488}"/>
              </a:ext>
            </a:extLst>
          </p:cNvPr>
          <p:cNvGrpSpPr/>
          <p:nvPr/>
        </p:nvGrpSpPr>
        <p:grpSpPr>
          <a:xfrm>
            <a:off x="3083278" y="2900911"/>
            <a:ext cx="1061565" cy="378985"/>
            <a:chOff x="-29740" y="2548541"/>
            <a:chExt cx="1338743" cy="484990"/>
          </a:xfrm>
        </p:grpSpPr>
        <p:sp>
          <p:nvSpPr>
            <p:cNvPr id="108" name="Rectangle 62">
              <a:extLst>
                <a:ext uri="{FF2B5EF4-FFF2-40B4-BE49-F238E27FC236}">
                  <a16:creationId xmlns:a16="http://schemas.microsoft.com/office/drawing/2014/main" id="{43ED5381-9520-4EA2-9F37-A646E5B41EFF}"/>
                </a:ext>
              </a:extLst>
            </p:cNvPr>
            <p:cNvSpPr/>
            <p:nvPr/>
          </p:nvSpPr>
          <p:spPr>
            <a:xfrm>
              <a:off x="116317" y="2548541"/>
              <a:ext cx="1192686" cy="484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09" name="TextBox 65">
              <a:extLst>
                <a:ext uri="{FF2B5EF4-FFF2-40B4-BE49-F238E27FC236}">
                  <a16:creationId xmlns:a16="http://schemas.microsoft.com/office/drawing/2014/main" id="{6F8B1540-266D-4ECC-8C48-DC40ABC1D36F}"/>
                </a:ext>
              </a:extLst>
            </p:cNvPr>
            <p:cNvSpPr txBox="1"/>
            <p:nvPr/>
          </p:nvSpPr>
          <p:spPr>
            <a:xfrm>
              <a:off x="-29740" y="2569665"/>
              <a:ext cx="1333345" cy="393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Estruturação</a:t>
              </a:r>
              <a:r>
                <a:rPr lang="ko-KR" altLang="pt-PT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pt-PT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da</a:t>
              </a:r>
              <a:r>
                <a:rPr lang="ko-KR" altLang="pt-PT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pt-PT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camada de dados</a:t>
              </a:r>
            </a:p>
          </p:txBody>
        </p:sp>
      </p:grpSp>
      <p:sp>
        <p:nvSpPr>
          <p:cNvPr id="110" name="Oval 109">
            <a:extLst>
              <a:ext uri="{FF2B5EF4-FFF2-40B4-BE49-F238E27FC236}">
                <a16:creationId xmlns:a16="http://schemas.microsoft.com/office/drawing/2014/main" id="{1C819B11-5C6F-4681-A4DA-91DB957C1691}"/>
              </a:ext>
            </a:extLst>
          </p:cNvPr>
          <p:cNvSpPr/>
          <p:nvPr/>
        </p:nvSpPr>
        <p:spPr>
          <a:xfrm>
            <a:off x="4312800" y="4150510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/>
          </a:p>
        </p:txBody>
      </p:sp>
      <p:sp>
        <p:nvSpPr>
          <p:cNvPr id="111" name="AutoShape 92">
            <a:extLst>
              <a:ext uri="{FF2B5EF4-FFF2-40B4-BE49-F238E27FC236}">
                <a16:creationId xmlns:a16="http://schemas.microsoft.com/office/drawing/2014/main" id="{4021D95C-5424-4355-B5C2-53B2B13D3A83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4066847" y="2214717"/>
            <a:ext cx="648000" cy="64800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>
                <a:lumMod val="75000"/>
                <a:lumOff val="25000"/>
              </a:schemeClr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400">
              <a:solidFill>
                <a:schemeClr val="bg1"/>
              </a:solidFill>
              <a:latin typeface="Arial Black" pitchFamily="34" charset="0"/>
            </a:endParaRPr>
          </a:p>
        </p:txBody>
      </p:sp>
      <p:cxnSp>
        <p:nvCxnSpPr>
          <p:cNvPr id="112" name="Straight Connector 33">
            <a:extLst>
              <a:ext uri="{FF2B5EF4-FFF2-40B4-BE49-F238E27FC236}">
                <a16:creationId xmlns:a16="http://schemas.microsoft.com/office/drawing/2014/main" id="{7E5CDD39-596F-4C4E-9904-4C80155E0C4C}"/>
              </a:ext>
            </a:extLst>
          </p:cNvPr>
          <p:cNvCxnSpPr>
            <a:cxnSpLocks/>
            <a:stCxn id="111" idx="6"/>
            <a:endCxn id="110" idx="0"/>
          </p:cNvCxnSpPr>
          <p:nvPr/>
        </p:nvCxnSpPr>
        <p:spPr>
          <a:xfrm>
            <a:off x="4390847" y="2862717"/>
            <a:ext cx="11953" cy="1287793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61">
            <a:extLst>
              <a:ext uri="{FF2B5EF4-FFF2-40B4-BE49-F238E27FC236}">
                <a16:creationId xmlns:a16="http://schemas.microsoft.com/office/drawing/2014/main" id="{AEAA73CD-3E5C-4CBC-8A1D-B7B147C455E1}"/>
              </a:ext>
            </a:extLst>
          </p:cNvPr>
          <p:cNvGrpSpPr/>
          <p:nvPr/>
        </p:nvGrpSpPr>
        <p:grpSpPr>
          <a:xfrm>
            <a:off x="3930810" y="3392485"/>
            <a:ext cx="1061565" cy="487986"/>
            <a:chOff x="-29740" y="2548541"/>
            <a:chExt cx="1338743" cy="484990"/>
          </a:xfrm>
        </p:grpSpPr>
        <p:sp>
          <p:nvSpPr>
            <p:cNvPr id="114" name="Rectangle 62">
              <a:extLst>
                <a:ext uri="{FF2B5EF4-FFF2-40B4-BE49-F238E27FC236}">
                  <a16:creationId xmlns:a16="http://schemas.microsoft.com/office/drawing/2014/main" id="{C57CF257-7E76-45CA-A447-226A0C52C26D}"/>
                </a:ext>
              </a:extLst>
            </p:cNvPr>
            <p:cNvSpPr/>
            <p:nvPr/>
          </p:nvSpPr>
          <p:spPr>
            <a:xfrm>
              <a:off x="116317" y="2548541"/>
              <a:ext cx="1192686" cy="484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15" name="TextBox 65">
              <a:extLst>
                <a:ext uri="{FF2B5EF4-FFF2-40B4-BE49-F238E27FC236}">
                  <a16:creationId xmlns:a16="http://schemas.microsoft.com/office/drawing/2014/main" id="{809A8845-1669-4222-82C1-39DD29F3902E}"/>
                </a:ext>
              </a:extLst>
            </p:cNvPr>
            <p:cNvSpPr txBox="1"/>
            <p:nvPr/>
          </p:nvSpPr>
          <p:spPr>
            <a:xfrm>
              <a:off x="-29740" y="2569665"/>
              <a:ext cx="1333345" cy="412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Desenvolvimento da camada de lógica de negócio</a:t>
              </a:r>
              <a:endParaRPr lang="ko-KR" altLang="en-US" sz="700" b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17" name="Oval 116">
            <a:extLst>
              <a:ext uri="{FF2B5EF4-FFF2-40B4-BE49-F238E27FC236}">
                <a16:creationId xmlns:a16="http://schemas.microsoft.com/office/drawing/2014/main" id="{BD452451-B2CA-4B8B-A15C-883F65960E12}"/>
              </a:ext>
            </a:extLst>
          </p:cNvPr>
          <p:cNvSpPr/>
          <p:nvPr/>
        </p:nvSpPr>
        <p:spPr>
          <a:xfrm>
            <a:off x="5156777" y="4138882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/>
          </a:p>
        </p:txBody>
      </p:sp>
      <p:sp>
        <p:nvSpPr>
          <p:cNvPr id="118" name="AutoShape 92">
            <a:extLst>
              <a:ext uri="{FF2B5EF4-FFF2-40B4-BE49-F238E27FC236}">
                <a16:creationId xmlns:a16="http://schemas.microsoft.com/office/drawing/2014/main" id="{0707F6D3-E710-460C-8FBB-BD327A4970F7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4901086" y="1562555"/>
            <a:ext cx="648000" cy="648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B1502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400">
              <a:solidFill>
                <a:schemeClr val="bg1"/>
              </a:solidFill>
              <a:latin typeface="Arial Black" pitchFamily="34" charset="0"/>
            </a:endParaRPr>
          </a:p>
        </p:txBody>
      </p:sp>
      <p:cxnSp>
        <p:nvCxnSpPr>
          <p:cNvPr id="119" name="Straight Connector 31">
            <a:extLst>
              <a:ext uri="{FF2B5EF4-FFF2-40B4-BE49-F238E27FC236}">
                <a16:creationId xmlns:a16="http://schemas.microsoft.com/office/drawing/2014/main" id="{9F70CBA8-FE67-4E78-8185-C9E65EF5FB22}"/>
              </a:ext>
            </a:extLst>
          </p:cNvPr>
          <p:cNvCxnSpPr>
            <a:cxnSpLocks/>
            <a:stCxn id="118" idx="6"/>
            <a:endCxn id="117" idx="0"/>
          </p:cNvCxnSpPr>
          <p:nvPr/>
        </p:nvCxnSpPr>
        <p:spPr>
          <a:xfrm>
            <a:off x="5225086" y="2210555"/>
            <a:ext cx="21691" cy="1928327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Group 61">
            <a:extLst>
              <a:ext uri="{FF2B5EF4-FFF2-40B4-BE49-F238E27FC236}">
                <a16:creationId xmlns:a16="http://schemas.microsoft.com/office/drawing/2014/main" id="{733FBFE7-E10E-41AA-A20F-454C1648F4C9}"/>
              </a:ext>
            </a:extLst>
          </p:cNvPr>
          <p:cNvGrpSpPr/>
          <p:nvPr/>
        </p:nvGrpSpPr>
        <p:grpSpPr>
          <a:xfrm>
            <a:off x="4763741" y="2852158"/>
            <a:ext cx="1096831" cy="487986"/>
            <a:chOff x="-74214" y="2548541"/>
            <a:chExt cx="1383217" cy="484990"/>
          </a:xfrm>
        </p:grpSpPr>
        <p:sp>
          <p:nvSpPr>
            <p:cNvPr id="123" name="Rectangle 62">
              <a:extLst>
                <a:ext uri="{FF2B5EF4-FFF2-40B4-BE49-F238E27FC236}">
                  <a16:creationId xmlns:a16="http://schemas.microsoft.com/office/drawing/2014/main" id="{AC24EAE2-C1AE-42F6-84F7-3E44A63D059E}"/>
                </a:ext>
              </a:extLst>
            </p:cNvPr>
            <p:cNvSpPr/>
            <p:nvPr/>
          </p:nvSpPr>
          <p:spPr>
            <a:xfrm>
              <a:off x="116317" y="2548541"/>
              <a:ext cx="1192686" cy="484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24" name="TextBox 65">
              <a:extLst>
                <a:ext uri="{FF2B5EF4-FFF2-40B4-BE49-F238E27FC236}">
                  <a16:creationId xmlns:a16="http://schemas.microsoft.com/office/drawing/2014/main" id="{128BC030-290A-4601-B730-EF9591678FFB}"/>
                </a:ext>
              </a:extLst>
            </p:cNvPr>
            <p:cNvSpPr txBox="1"/>
            <p:nvPr/>
          </p:nvSpPr>
          <p:spPr>
            <a:xfrm>
              <a:off x="-74214" y="2575568"/>
              <a:ext cx="1333345" cy="305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Implementação da </a:t>
              </a:r>
              <a:r>
                <a:rPr lang="pt-PT" altLang="ko-KR" sz="7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REST API</a:t>
              </a:r>
              <a:endParaRPr lang="ko-KR" alt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148" name="Imagem 147">
            <a:extLst>
              <a:ext uri="{FF2B5EF4-FFF2-40B4-BE49-F238E27FC236}">
                <a16:creationId xmlns:a16="http://schemas.microsoft.com/office/drawing/2014/main" id="{CF8B35B8-6584-4C12-8349-8C73E4DCE3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9525" y="2376488"/>
            <a:ext cx="485928" cy="33029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0D40918-830F-4763-A006-91E2E1A8E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79" y="2957533"/>
            <a:ext cx="403561" cy="40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ED9AEA9-65B9-4B8C-BBF6-32EF1280F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354" y="2376488"/>
            <a:ext cx="401526" cy="40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rainstorm, ceative, discussion, group, light bulb, solve, think icon -  Download on Iconfinder">
            <a:extLst>
              <a:ext uri="{FF2B5EF4-FFF2-40B4-BE49-F238E27FC236}">
                <a16:creationId xmlns:a16="http://schemas.microsoft.com/office/drawing/2014/main" id="{71862191-AC10-4991-A4DB-C7450AA68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98" y="1622476"/>
            <a:ext cx="523221" cy="5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D05F106-5AED-40D2-9B0A-0E673CA15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896" y="1700664"/>
            <a:ext cx="394888" cy="39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F4FE8060-0D0F-4B5D-B34A-BD9C5ED9B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409" y="1714184"/>
            <a:ext cx="362961" cy="35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8432BF6-2D01-498D-9B86-EAC9845D0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612" y="2304891"/>
            <a:ext cx="461898" cy="46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6" name="Oval 175">
            <a:extLst>
              <a:ext uri="{FF2B5EF4-FFF2-40B4-BE49-F238E27FC236}">
                <a16:creationId xmlns:a16="http://schemas.microsoft.com/office/drawing/2014/main" id="{6F3207B8-CD97-4EE6-8450-2450A30F5E1A}"/>
              </a:ext>
            </a:extLst>
          </p:cNvPr>
          <p:cNvSpPr/>
          <p:nvPr/>
        </p:nvSpPr>
        <p:spPr>
          <a:xfrm>
            <a:off x="5959569" y="4150510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/>
          </a:p>
        </p:txBody>
      </p:sp>
      <p:sp>
        <p:nvSpPr>
          <p:cNvPr id="177" name="AutoShape 92">
            <a:extLst>
              <a:ext uri="{FF2B5EF4-FFF2-40B4-BE49-F238E27FC236}">
                <a16:creationId xmlns:a16="http://schemas.microsoft.com/office/drawing/2014/main" id="{4B1A7E6E-DC26-4280-9388-5C91BFD2C279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5713616" y="2214717"/>
            <a:ext cx="648000" cy="64800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>
                <a:lumMod val="75000"/>
                <a:lumOff val="25000"/>
              </a:schemeClr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400">
              <a:solidFill>
                <a:schemeClr val="bg1"/>
              </a:solidFill>
              <a:latin typeface="Arial Black" pitchFamily="34" charset="0"/>
            </a:endParaRPr>
          </a:p>
        </p:txBody>
      </p:sp>
      <p:cxnSp>
        <p:nvCxnSpPr>
          <p:cNvPr id="178" name="Straight Connector 33">
            <a:extLst>
              <a:ext uri="{FF2B5EF4-FFF2-40B4-BE49-F238E27FC236}">
                <a16:creationId xmlns:a16="http://schemas.microsoft.com/office/drawing/2014/main" id="{E4A4D7AF-5D42-43A0-91BA-4A4927C93460}"/>
              </a:ext>
            </a:extLst>
          </p:cNvPr>
          <p:cNvCxnSpPr>
            <a:cxnSpLocks/>
            <a:stCxn id="177" idx="6"/>
            <a:endCxn id="176" idx="0"/>
          </p:cNvCxnSpPr>
          <p:nvPr/>
        </p:nvCxnSpPr>
        <p:spPr>
          <a:xfrm>
            <a:off x="6037616" y="2862717"/>
            <a:ext cx="11953" cy="1287793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0" name="Picture 26">
            <a:extLst>
              <a:ext uri="{FF2B5EF4-FFF2-40B4-BE49-F238E27FC236}">
                <a16:creationId xmlns:a16="http://schemas.microsoft.com/office/drawing/2014/main" id="{A5FAC474-24C9-4CDC-A55D-B843D6247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609" y="2375720"/>
            <a:ext cx="366013" cy="36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2" name="Group 61">
            <a:extLst>
              <a:ext uri="{FF2B5EF4-FFF2-40B4-BE49-F238E27FC236}">
                <a16:creationId xmlns:a16="http://schemas.microsoft.com/office/drawing/2014/main" id="{075F1A0C-673A-4015-9FD1-0487303EB3E7}"/>
              </a:ext>
            </a:extLst>
          </p:cNvPr>
          <p:cNvGrpSpPr/>
          <p:nvPr/>
        </p:nvGrpSpPr>
        <p:grpSpPr>
          <a:xfrm>
            <a:off x="5520926" y="3342097"/>
            <a:ext cx="1124109" cy="487986"/>
            <a:chOff x="-108614" y="2548541"/>
            <a:chExt cx="1417617" cy="484990"/>
          </a:xfrm>
        </p:grpSpPr>
        <p:sp>
          <p:nvSpPr>
            <p:cNvPr id="183" name="Rectangle 62">
              <a:extLst>
                <a:ext uri="{FF2B5EF4-FFF2-40B4-BE49-F238E27FC236}">
                  <a16:creationId xmlns:a16="http://schemas.microsoft.com/office/drawing/2014/main" id="{E6597859-D044-4D70-9599-ACA19F215D12}"/>
                </a:ext>
              </a:extLst>
            </p:cNvPr>
            <p:cNvSpPr/>
            <p:nvPr/>
          </p:nvSpPr>
          <p:spPr>
            <a:xfrm>
              <a:off x="116317" y="2548541"/>
              <a:ext cx="1192686" cy="484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84" name="TextBox 65">
              <a:extLst>
                <a:ext uri="{FF2B5EF4-FFF2-40B4-BE49-F238E27FC236}">
                  <a16:creationId xmlns:a16="http://schemas.microsoft.com/office/drawing/2014/main" id="{AC4F6BC1-D948-4D9C-9A56-681EF2819BE0}"/>
                </a:ext>
              </a:extLst>
            </p:cNvPr>
            <p:cNvSpPr txBox="1"/>
            <p:nvPr/>
          </p:nvSpPr>
          <p:spPr>
            <a:xfrm>
              <a:off x="-108614" y="2575725"/>
              <a:ext cx="1333345" cy="412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Desenvolvimento de mecanismos de segurança</a:t>
              </a:r>
              <a:endParaRPr lang="ko-KR" altLang="en-US" sz="700" b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88" name="Oval 187">
            <a:extLst>
              <a:ext uri="{FF2B5EF4-FFF2-40B4-BE49-F238E27FC236}">
                <a16:creationId xmlns:a16="http://schemas.microsoft.com/office/drawing/2014/main" id="{FC67C699-543C-44C2-981C-0F3E89522C1D}"/>
              </a:ext>
            </a:extLst>
          </p:cNvPr>
          <p:cNvSpPr/>
          <p:nvPr/>
        </p:nvSpPr>
        <p:spPr>
          <a:xfrm>
            <a:off x="6776446" y="4138882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/>
          </a:p>
        </p:txBody>
      </p:sp>
      <p:sp>
        <p:nvSpPr>
          <p:cNvPr id="189" name="AutoShape 92">
            <a:extLst>
              <a:ext uri="{FF2B5EF4-FFF2-40B4-BE49-F238E27FC236}">
                <a16:creationId xmlns:a16="http://schemas.microsoft.com/office/drawing/2014/main" id="{2BE3F62F-1066-44DF-83A2-FA136A6B4F5E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6536460" y="2835313"/>
            <a:ext cx="648000" cy="648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B1502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400">
              <a:solidFill>
                <a:schemeClr val="bg1"/>
              </a:solidFill>
              <a:latin typeface="Arial Black" pitchFamily="34" charset="0"/>
            </a:endParaRPr>
          </a:p>
        </p:txBody>
      </p:sp>
      <p:cxnSp>
        <p:nvCxnSpPr>
          <p:cNvPr id="190" name="Straight Connector 31">
            <a:extLst>
              <a:ext uri="{FF2B5EF4-FFF2-40B4-BE49-F238E27FC236}">
                <a16:creationId xmlns:a16="http://schemas.microsoft.com/office/drawing/2014/main" id="{AF6E63E7-A007-4370-87A2-9FE494577CB5}"/>
              </a:ext>
            </a:extLst>
          </p:cNvPr>
          <p:cNvCxnSpPr>
            <a:cxnSpLocks/>
            <a:stCxn id="189" idx="6"/>
            <a:endCxn id="188" idx="0"/>
          </p:cNvCxnSpPr>
          <p:nvPr/>
        </p:nvCxnSpPr>
        <p:spPr>
          <a:xfrm>
            <a:off x="6860460" y="3483313"/>
            <a:ext cx="5986" cy="655569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2" name="Picture 28">
            <a:extLst>
              <a:ext uri="{FF2B5EF4-FFF2-40B4-BE49-F238E27FC236}">
                <a16:creationId xmlns:a16="http://schemas.microsoft.com/office/drawing/2014/main" id="{538BB896-28CD-4CC6-8174-9E2A75F4A3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0014"/>
          <a:stretch/>
        </p:blipFill>
        <p:spPr bwMode="auto">
          <a:xfrm>
            <a:off x="6603302" y="2922525"/>
            <a:ext cx="482102" cy="46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8" name="Rectangle 62">
            <a:extLst>
              <a:ext uri="{FF2B5EF4-FFF2-40B4-BE49-F238E27FC236}">
                <a16:creationId xmlns:a16="http://schemas.microsoft.com/office/drawing/2014/main" id="{74B43EAC-3D47-48DB-A7FE-4A169E893E2E}"/>
              </a:ext>
            </a:extLst>
          </p:cNvPr>
          <p:cNvSpPr/>
          <p:nvPr/>
        </p:nvSpPr>
        <p:spPr>
          <a:xfrm>
            <a:off x="6804235" y="3684941"/>
            <a:ext cx="1060245" cy="244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200" name="Group 61">
            <a:extLst>
              <a:ext uri="{FF2B5EF4-FFF2-40B4-BE49-F238E27FC236}">
                <a16:creationId xmlns:a16="http://schemas.microsoft.com/office/drawing/2014/main" id="{7BD7BEC8-015A-4BAE-A527-B438A82BC85B}"/>
              </a:ext>
            </a:extLst>
          </p:cNvPr>
          <p:cNvGrpSpPr/>
          <p:nvPr/>
        </p:nvGrpSpPr>
        <p:grpSpPr>
          <a:xfrm>
            <a:off x="6247308" y="3618745"/>
            <a:ext cx="1374131" cy="492217"/>
            <a:chOff x="-74215" y="2548541"/>
            <a:chExt cx="1732921" cy="484990"/>
          </a:xfrm>
        </p:grpSpPr>
        <p:sp>
          <p:nvSpPr>
            <p:cNvPr id="201" name="Rectangle 62">
              <a:extLst>
                <a:ext uri="{FF2B5EF4-FFF2-40B4-BE49-F238E27FC236}">
                  <a16:creationId xmlns:a16="http://schemas.microsoft.com/office/drawing/2014/main" id="{A3E34214-8D65-4B31-BDE8-04FDDDE93AEE}"/>
                </a:ext>
              </a:extLst>
            </p:cNvPr>
            <p:cNvSpPr/>
            <p:nvPr/>
          </p:nvSpPr>
          <p:spPr>
            <a:xfrm>
              <a:off x="116317" y="2548541"/>
              <a:ext cx="1192686" cy="484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02" name="TextBox 65">
              <a:extLst>
                <a:ext uri="{FF2B5EF4-FFF2-40B4-BE49-F238E27FC236}">
                  <a16:creationId xmlns:a16="http://schemas.microsoft.com/office/drawing/2014/main" id="{5083AB61-A28F-41F9-986B-CF4DB0F6C3DA}"/>
                </a:ext>
              </a:extLst>
            </p:cNvPr>
            <p:cNvSpPr txBox="1"/>
            <p:nvPr/>
          </p:nvSpPr>
          <p:spPr>
            <a:xfrm>
              <a:off x="-74215" y="2575568"/>
              <a:ext cx="1732921" cy="412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Melhoria da robustez e da capacidade informativa da aplicação </a:t>
              </a:r>
            </a:p>
          </p:txBody>
        </p:sp>
      </p:grpSp>
      <p:sp>
        <p:nvSpPr>
          <p:cNvPr id="207" name="Oval 206">
            <a:extLst>
              <a:ext uri="{FF2B5EF4-FFF2-40B4-BE49-F238E27FC236}">
                <a16:creationId xmlns:a16="http://schemas.microsoft.com/office/drawing/2014/main" id="{F43B4E32-418E-4A4F-AC53-1A880D2D1653}"/>
              </a:ext>
            </a:extLst>
          </p:cNvPr>
          <p:cNvSpPr/>
          <p:nvPr/>
        </p:nvSpPr>
        <p:spPr>
          <a:xfrm>
            <a:off x="7621440" y="412721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/>
          </a:p>
        </p:txBody>
      </p:sp>
      <p:sp>
        <p:nvSpPr>
          <p:cNvPr id="208" name="AutoShape 92">
            <a:extLst>
              <a:ext uri="{FF2B5EF4-FFF2-40B4-BE49-F238E27FC236}">
                <a16:creationId xmlns:a16="http://schemas.microsoft.com/office/drawing/2014/main" id="{63658ADA-72DD-448E-9AE4-33E12FED9938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7375487" y="2191418"/>
            <a:ext cx="648000" cy="64800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>
                <a:lumMod val="75000"/>
                <a:lumOff val="25000"/>
              </a:schemeClr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400">
              <a:solidFill>
                <a:schemeClr val="bg1"/>
              </a:solidFill>
              <a:latin typeface="Arial Black" pitchFamily="34" charset="0"/>
            </a:endParaRPr>
          </a:p>
        </p:txBody>
      </p:sp>
      <p:cxnSp>
        <p:nvCxnSpPr>
          <p:cNvPr id="209" name="Straight Connector 33">
            <a:extLst>
              <a:ext uri="{FF2B5EF4-FFF2-40B4-BE49-F238E27FC236}">
                <a16:creationId xmlns:a16="http://schemas.microsoft.com/office/drawing/2014/main" id="{949C111A-15B0-47B3-86C1-C20F799C46EE}"/>
              </a:ext>
            </a:extLst>
          </p:cNvPr>
          <p:cNvCxnSpPr>
            <a:cxnSpLocks/>
            <a:stCxn id="208" idx="6"/>
            <a:endCxn id="207" idx="0"/>
          </p:cNvCxnSpPr>
          <p:nvPr/>
        </p:nvCxnSpPr>
        <p:spPr>
          <a:xfrm>
            <a:off x="7699487" y="2839418"/>
            <a:ext cx="11953" cy="1287793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4" name="Picture 30">
            <a:extLst>
              <a:ext uri="{FF2B5EF4-FFF2-40B4-BE49-F238E27FC236}">
                <a16:creationId xmlns:a16="http://schemas.microsoft.com/office/drawing/2014/main" id="{7EC8589A-7F1C-4AEB-BBA4-B6E572D25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735" y="2390246"/>
            <a:ext cx="262564" cy="26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6" name="Group 61">
            <a:extLst>
              <a:ext uri="{FF2B5EF4-FFF2-40B4-BE49-F238E27FC236}">
                <a16:creationId xmlns:a16="http://schemas.microsoft.com/office/drawing/2014/main" id="{930BF3AB-745B-4DAB-9616-7F788CE4BCB6}"/>
              </a:ext>
            </a:extLst>
          </p:cNvPr>
          <p:cNvGrpSpPr/>
          <p:nvPr/>
        </p:nvGrpSpPr>
        <p:grpSpPr>
          <a:xfrm>
            <a:off x="7281340" y="3234097"/>
            <a:ext cx="954780" cy="490299"/>
            <a:chOff x="-74214" y="2548541"/>
            <a:chExt cx="1796288" cy="313555"/>
          </a:xfrm>
          <a:noFill/>
        </p:grpSpPr>
        <p:sp>
          <p:nvSpPr>
            <p:cNvPr id="217" name="Rectangle 62">
              <a:extLst>
                <a:ext uri="{FF2B5EF4-FFF2-40B4-BE49-F238E27FC236}">
                  <a16:creationId xmlns:a16="http://schemas.microsoft.com/office/drawing/2014/main" id="{F78369D6-0EB2-4DA3-952A-FB8EE15E58DD}"/>
                </a:ext>
              </a:extLst>
            </p:cNvPr>
            <p:cNvSpPr/>
            <p:nvPr/>
          </p:nvSpPr>
          <p:spPr>
            <a:xfrm>
              <a:off x="116317" y="2548541"/>
              <a:ext cx="1192686" cy="3135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18" name="TextBox 65">
              <a:extLst>
                <a:ext uri="{FF2B5EF4-FFF2-40B4-BE49-F238E27FC236}">
                  <a16:creationId xmlns:a16="http://schemas.microsoft.com/office/drawing/2014/main" id="{5C174526-553C-4EB5-960C-5DB84B2EE104}"/>
                </a:ext>
              </a:extLst>
            </p:cNvPr>
            <p:cNvSpPr txBox="1"/>
            <p:nvPr/>
          </p:nvSpPr>
          <p:spPr>
            <a:xfrm>
              <a:off x="-74214" y="2575568"/>
              <a:ext cx="1796288" cy="2657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Realização de testes unitários e documentação</a:t>
              </a:r>
            </a:p>
          </p:txBody>
        </p:sp>
      </p:grpSp>
      <p:sp>
        <p:nvSpPr>
          <p:cNvPr id="219" name="Oval 218">
            <a:extLst>
              <a:ext uri="{FF2B5EF4-FFF2-40B4-BE49-F238E27FC236}">
                <a16:creationId xmlns:a16="http://schemas.microsoft.com/office/drawing/2014/main" id="{9EA6AAF7-B9F7-4749-BB2C-DE530ABCCA14}"/>
              </a:ext>
            </a:extLst>
          </p:cNvPr>
          <p:cNvSpPr/>
          <p:nvPr/>
        </p:nvSpPr>
        <p:spPr>
          <a:xfrm>
            <a:off x="8458900" y="4133476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/>
          </a:p>
        </p:txBody>
      </p:sp>
      <p:sp>
        <p:nvSpPr>
          <p:cNvPr id="220" name="AutoShape 92">
            <a:extLst>
              <a:ext uri="{FF2B5EF4-FFF2-40B4-BE49-F238E27FC236}">
                <a16:creationId xmlns:a16="http://schemas.microsoft.com/office/drawing/2014/main" id="{E5132E5E-8964-40B4-BE43-D0CB87DE3110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8203209" y="1557149"/>
            <a:ext cx="648000" cy="648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B1502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400">
              <a:solidFill>
                <a:schemeClr val="bg1"/>
              </a:solidFill>
              <a:latin typeface="Arial Black" pitchFamily="34" charset="0"/>
            </a:endParaRPr>
          </a:p>
        </p:txBody>
      </p:sp>
      <p:cxnSp>
        <p:nvCxnSpPr>
          <p:cNvPr id="221" name="Straight Connector 31">
            <a:extLst>
              <a:ext uri="{FF2B5EF4-FFF2-40B4-BE49-F238E27FC236}">
                <a16:creationId xmlns:a16="http://schemas.microsoft.com/office/drawing/2014/main" id="{F4803D2C-F858-4FD2-A613-A6E380122F91}"/>
              </a:ext>
            </a:extLst>
          </p:cNvPr>
          <p:cNvCxnSpPr>
            <a:cxnSpLocks/>
            <a:stCxn id="220" idx="6"/>
            <a:endCxn id="219" idx="0"/>
          </p:cNvCxnSpPr>
          <p:nvPr/>
        </p:nvCxnSpPr>
        <p:spPr>
          <a:xfrm>
            <a:off x="8527209" y="2205149"/>
            <a:ext cx="21691" cy="1928327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3" name="Group 61">
            <a:extLst>
              <a:ext uri="{FF2B5EF4-FFF2-40B4-BE49-F238E27FC236}">
                <a16:creationId xmlns:a16="http://schemas.microsoft.com/office/drawing/2014/main" id="{2557D834-87A2-4E5D-9D73-447DE21C2405}"/>
              </a:ext>
            </a:extLst>
          </p:cNvPr>
          <p:cNvGrpSpPr/>
          <p:nvPr/>
        </p:nvGrpSpPr>
        <p:grpSpPr>
          <a:xfrm>
            <a:off x="8150188" y="2729105"/>
            <a:ext cx="857701" cy="754207"/>
            <a:chOff x="-74214" y="2548541"/>
            <a:chExt cx="1613647" cy="407792"/>
          </a:xfrm>
        </p:grpSpPr>
        <p:sp>
          <p:nvSpPr>
            <p:cNvPr id="224" name="Rectangle 62">
              <a:extLst>
                <a:ext uri="{FF2B5EF4-FFF2-40B4-BE49-F238E27FC236}">
                  <a16:creationId xmlns:a16="http://schemas.microsoft.com/office/drawing/2014/main" id="{371A173E-F62A-4F2D-914B-1C927C277FA0}"/>
                </a:ext>
              </a:extLst>
            </p:cNvPr>
            <p:cNvSpPr/>
            <p:nvPr/>
          </p:nvSpPr>
          <p:spPr>
            <a:xfrm>
              <a:off x="116317" y="2548541"/>
              <a:ext cx="1192686" cy="3135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25" name="TextBox 65">
              <a:extLst>
                <a:ext uri="{FF2B5EF4-FFF2-40B4-BE49-F238E27FC236}">
                  <a16:creationId xmlns:a16="http://schemas.microsoft.com/office/drawing/2014/main" id="{BB231F28-ADEA-4897-B28C-073E78C9F90E}"/>
                </a:ext>
              </a:extLst>
            </p:cNvPr>
            <p:cNvSpPr txBox="1"/>
            <p:nvPr/>
          </p:nvSpPr>
          <p:spPr>
            <a:xfrm>
              <a:off x="-74214" y="2575568"/>
              <a:ext cx="1613647" cy="380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Implementação da camada de cliente (</a:t>
              </a:r>
              <a:r>
                <a:rPr lang="pt-PT" altLang="ko-KR" sz="7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website</a:t>
              </a:r>
              <a:r>
                <a:rPr lang="pt-PT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) - opcional</a:t>
              </a:r>
            </a:p>
          </p:txBody>
        </p:sp>
      </p:grpSp>
      <p:sp>
        <p:nvSpPr>
          <p:cNvPr id="1043" name="CaixaDeTexto 1042">
            <a:extLst>
              <a:ext uri="{FF2B5EF4-FFF2-40B4-BE49-F238E27FC236}">
                <a16:creationId xmlns:a16="http://schemas.microsoft.com/office/drawing/2014/main" id="{8D03B409-8C1F-484C-A8CF-28ACE3EAB450}"/>
              </a:ext>
            </a:extLst>
          </p:cNvPr>
          <p:cNvSpPr txBox="1"/>
          <p:nvPr/>
        </p:nvSpPr>
        <p:spPr>
          <a:xfrm>
            <a:off x="112338" y="4362853"/>
            <a:ext cx="6335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700" b="1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03/04/2021</a:t>
            </a:r>
            <a:endParaRPr lang="pt-PT" sz="600" b="1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1" name="CaixaDeTexto 230">
            <a:extLst>
              <a:ext uri="{FF2B5EF4-FFF2-40B4-BE49-F238E27FC236}">
                <a16:creationId xmlns:a16="http://schemas.microsoft.com/office/drawing/2014/main" id="{A1D48ADD-EB99-4334-A3E1-5F3F8EA5F67A}"/>
              </a:ext>
            </a:extLst>
          </p:cNvPr>
          <p:cNvSpPr txBox="1"/>
          <p:nvPr/>
        </p:nvSpPr>
        <p:spPr>
          <a:xfrm>
            <a:off x="905735" y="4364379"/>
            <a:ext cx="6335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700" b="1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05/04/2021</a:t>
            </a:r>
            <a:endParaRPr lang="pt-PT" sz="600" b="1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2" name="CaixaDeTexto 231">
            <a:extLst>
              <a:ext uri="{FF2B5EF4-FFF2-40B4-BE49-F238E27FC236}">
                <a16:creationId xmlns:a16="http://schemas.microsoft.com/office/drawing/2014/main" id="{2653CDA5-28B5-491C-A58B-0706E5751086}"/>
              </a:ext>
            </a:extLst>
          </p:cNvPr>
          <p:cNvSpPr txBox="1"/>
          <p:nvPr/>
        </p:nvSpPr>
        <p:spPr>
          <a:xfrm>
            <a:off x="1624478" y="4360926"/>
            <a:ext cx="6335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700" b="1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07/04/2021</a:t>
            </a:r>
            <a:endParaRPr lang="pt-PT" sz="600" b="1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3" name="CaixaDeTexto 232">
            <a:extLst>
              <a:ext uri="{FF2B5EF4-FFF2-40B4-BE49-F238E27FC236}">
                <a16:creationId xmlns:a16="http://schemas.microsoft.com/office/drawing/2014/main" id="{CA7DEB2F-E9F7-49AA-8074-D2B1FE86BA6C}"/>
              </a:ext>
            </a:extLst>
          </p:cNvPr>
          <p:cNvSpPr txBox="1"/>
          <p:nvPr/>
        </p:nvSpPr>
        <p:spPr>
          <a:xfrm>
            <a:off x="2496363" y="4362259"/>
            <a:ext cx="6335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700" b="1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10/04/2021</a:t>
            </a:r>
            <a:endParaRPr lang="pt-PT" sz="600" b="1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4" name="CaixaDeTexto 233">
            <a:extLst>
              <a:ext uri="{FF2B5EF4-FFF2-40B4-BE49-F238E27FC236}">
                <a16:creationId xmlns:a16="http://schemas.microsoft.com/office/drawing/2014/main" id="{CFEF67BD-1EED-4E2F-A645-3EA72999C34C}"/>
              </a:ext>
            </a:extLst>
          </p:cNvPr>
          <p:cNvSpPr txBox="1"/>
          <p:nvPr/>
        </p:nvSpPr>
        <p:spPr>
          <a:xfrm>
            <a:off x="3254305" y="4360926"/>
            <a:ext cx="6335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700" b="1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29/04/2021</a:t>
            </a:r>
            <a:endParaRPr lang="pt-PT" sz="600" b="1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5" name="CaixaDeTexto 234">
            <a:extLst>
              <a:ext uri="{FF2B5EF4-FFF2-40B4-BE49-F238E27FC236}">
                <a16:creationId xmlns:a16="http://schemas.microsoft.com/office/drawing/2014/main" id="{41998DF4-17CD-40B3-85EC-17C782603D6D}"/>
              </a:ext>
            </a:extLst>
          </p:cNvPr>
          <p:cNvSpPr txBox="1"/>
          <p:nvPr/>
        </p:nvSpPr>
        <p:spPr>
          <a:xfrm>
            <a:off x="4086991" y="4362259"/>
            <a:ext cx="6335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700" b="1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05/05/2021</a:t>
            </a:r>
            <a:endParaRPr lang="pt-PT" sz="600" b="1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6" name="CaixaDeTexto 235">
            <a:extLst>
              <a:ext uri="{FF2B5EF4-FFF2-40B4-BE49-F238E27FC236}">
                <a16:creationId xmlns:a16="http://schemas.microsoft.com/office/drawing/2014/main" id="{616CDA4D-27CF-4DFC-8935-42CF07BF8424}"/>
              </a:ext>
            </a:extLst>
          </p:cNvPr>
          <p:cNvSpPr txBox="1"/>
          <p:nvPr/>
        </p:nvSpPr>
        <p:spPr>
          <a:xfrm>
            <a:off x="4939436" y="4360926"/>
            <a:ext cx="6335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700" b="1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11/05/2021</a:t>
            </a:r>
            <a:endParaRPr lang="pt-PT" sz="600" b="1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7" name="CaixaDeTexto 236">
            <a:extLst>
              <a:ext uri="{FF2B5EF4-FFF2-40B4-BE49-F238E27FC236}">
                <a16:creationId xmlns:a16="http://schemas.microsoft.com/office/drawing/2014/main" id="{9DD360E8-FA42-4401-8DF7-10FFD5360F63}"/>
              </a:ext>
            </a:extLst>
          </p:cNvPr>
          <p:cNvSpPr txBox="1"/>
          <p:nvPr/>
        </p:nvSpPr>
        <p:spPr>
          <a:xfrm>
            <a:off x="5733171" y="4370027"/>
            <a:ext cx="6335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700" b="1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13/05/2021</a:t>
            </a:r>
            <a:endParaRPr lang="pt-PT" sz="600" b="1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8" name="CaixaDeTexto 237">
            <a:extLst>
              <a:ext uri="{FF2B5EF4-FFF2-40B4-BE49-F238E27FC236}">
                <a16:creationId xmlns:a16="http://schemas.microsoft.com/office/drawing/2014/main" id="{69213031-4231-4B96-9BE1-D1B546A84D31}"/>
              </a:ext>
            </a:extLst>
          </p:cNvPr>
          <p:cNvSpPr txBox="1"/>
          <p:nvPr/>
        </p:nvSpPr>
        <p:spPr>
          <a:xfrm>
            <a:off x="6543706" y="4368886"/>
            <a:ext cx="6335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700" b="1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15/05/2021</a:t>
            </a:r>
            <a:endParaRPr lang="pt-PT" sz="600" b="1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9" name="CaixaDeTexto 238">
            <a:extLst>
              <a:ext uri="{FF2B5EF4-FFF2-40B4-BE49-F238E27FC236}">
                <a16:creationId xmlns:a16="http://schemas.microsoft.com/office/drawing/2014/main" id="{2D423F37-2C48-4691-9563-C99DDDB0C3BB}"/>
              </a:ext>
            </a:extLst>
          </p:cNvPr>
          <p:cNvSpPr txBox="1"/>
          <p:nvPr/>
        </p:nvSpPr>
        <p:spPr>
          <a:xfrm>
            <a:off x="7398395" y="4361659"/>
            <a:ext cx="6335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700" b="1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17/05/2021</a:t>
            </a:r>
            <a:endParaRPr lang="pt-PT" sz="600" b="1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0" name="CaixaDeTexto 239">
            <a:extLst>
              <a:ext uri="{FF2B5EF4-FFF2-40B4-BE49-F238E27FC236}">
                <a16:creationId xmlns:a16="http://schemas.microsoft.com/office/drawing/2014/main" id="{E8D99715-1D4C-4ED9-9844-802D3F271CED}"/>
              </a:ext>
            </a:extLst>
          </p:cNvPr>
          <p:cNvSpPr txBox="1"/>
          <p:nvPr/>
        </p:nvSpPr>
        <p:spPr>
          <a:xfrm>
            <a:off x="8222764" y="4356274"/>
            <a:ext cx="6335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700" b="1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20/05/2021</a:t>
            </a:r>
            <a:endParaRPr lang="pt-PT" sz="600" b="1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C196081E-E2D1-4CFF-BFDB-BADE3C2E1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769" y="2340633"/>
            <a:ext cx="230815" cy="23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5DB37D3C-C157-4067-988A-44880C5FC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650" y="1649210"/>
            <a:ext cx="465118" cy="46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447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000"/>
                            </p:stCondLst>
                            <p:childTnLst>
                              <p:par>
                                <p:cTn id="7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000"/>
                            </p:stCondLst>
                            <p:childTnLst>
                              <p:par>
                                <p:cTn id="9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0"/>
                            </p:stCondLst>
                            <p:childTnLst>
                              <p:par>
                                <p:cTn id="1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6000"/>
                            </p:stCondLst>
                            <p:childTnLst>
                              <p:par>
                                <p:cTn id="13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7000"/>
                            </p:stCondLst>
                            <p:childTnLst>
                              <p:par>
                                <p:cTn id="15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8000"/>
                            </p:stCondLst>
                            <p:childTnLst>
                              <p:par>
                                <p:cTn id="17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9000"/>
                            </p:stCondLst>
                            <p:childTnLst>
                              <p:par>
                                <p:cTn id="19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2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6" grpId="0" animBg="1"/>
      <p:bldP spid="22" grpId="0" animBg="1"/>
      <p:bldP spid="25" grpId="0" animBg="1"/>
      <p:bldP spid="28" grpId="0" animBg="1"/>
      <p:bldP spid="19" grpId="0" animBg="1"/>
      <p:bldP spid="111" grpId="0" animBg="1"/>
      <p:bldP spid="118" grpId="0" animBg="1"/>
      <p:bldP spid="177" grpId="0" animBg="1"/>
      <p:bldP spid="189" grpId="0" animBg="1"/>
      <p:bldP spid="208" grpId="0" animBg="1"/>
      <p:bldP spid="2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DCC94C39-1F5B-44CE-9619-662C70097C0B}"/>
              </a:ext>
            </a:extLst>
          </p:cNvPr>
          <p:cNvSpPr txBox="1"/>
          <p:nvPr/>
        </p:nvSpPr>
        <p:spPr>
          <a:xfrm>
            <a:off x="4067944" y="2202418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411760" y="301402"/>
            <a:ext cx="6732240" cy="701030"/>
          </a:xfrm>
          <a:custGeom>
            <a:avLst/>
            <a:gdLst/>
            <a:ahLst/>
            <a:cxnLst/>
            <a:rect l="l" t="t" r="r" b="b"/>
            <a:pathLst>
              <a:path w="6291808" h="701030">
                <a:moveTo>
                  <a:pt x="350515" y="0"/>
                </a:moveTo>
                <a:lnTo>
                  <a:pt x="6291808" y="0"/>
                </a:lnTo>
                <a:lnTo>
                  <a:pt x="6291808" y="701030"/>
                </a:lnTo>
                <a:lnTo>
                  <a:pt x="350515" y="701030"/>
                </a:lnTo>
                <a:cubicBezTo>
                  <a:pt x="156931" y="701030"/>
                  <a:pt x="0" y="544099"/>
                  <a:pt x="0" y="350515"/>
                </a:cubicBezTo>
                <a:cubicBezTo>
                  <a:pt x="0" y="156931"/>
                  <a:pt x="156931" y="0"/>
                  <a:pt x="35051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797898" y="339502"/>
            <a:ext cx="6346102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Plano de </a:t>
            </a:r>
            <a:r>
              <a:rPr lang="en-US" sz="36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apresentação</a:t>
            </a:r>
            <a:endParaRPr lang="en-US" sz="3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3227741" y="1198228"/>
            <a:ext cx="648072" cy="6512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4">
            <a:extLst>
              <a:ext uri="{FF2B5EF4-FFF2-40B4-BE49-F238E27FC236}">
                <a16:creationId xmlns:a16="http://schemas.microsoft.com/office/drawing/2014/main" id="{42C59A02-EA81-45A9-806B-41718FDF67C7}"/>
              </a:ext>
            </a:extLst>
          </p:cNvPr>
          <p:cNvSpPr/>
          <p:nvPr/>
        </p:nvSpPr>
        <p:spPr>
          <a:xfrm>
            <a:off x="2750175" y="1975133"/>
            <a:ext cx="648072" cy="6512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4">
            <a:extLst>
              <a:ext uri="{FF2B5EF4-FFF2-40B4-BE49-F238E27FC236}">
                <a16:creationId xmlns:a16="http://schemas.microsoft.com/office/drawing/2014/main" id="{62AE693E-4B33-4094-834C-959A6B342FD0}"/>
              </a:ext>
            </a:extLst>
          </p:cNvPr>
          <p:cNvSpPr/>
          <p:nvPr/>
        </p:nvSpPr>
        <p:spPr>
          <a:xfrm>
            <a:off x="2252828" y="2775061"/>
            <a:ext cx="648072" cy="6512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4">
            <a:extLst>
              <a:ext uri="{FF2B5EF4-FFF2-40B4-BE49-F238E27FC236}">
                <a16:creationId xmlns:a16="http://schemas.microsoft.com/office/drawing/2014/main" id="{EE4DCDBA-1425-49EB-B59B-5528606465DA}"/>
              </a:ext>
            </a:extLst>
          </p:cNvPr>
          <p:cNvSpPr/>
          <p:nvPr/>
        </p:nvSpPr>
        <p:spPr>
          <a:xfrm>
            <a:off x="1795761" y="3537899"/>
            <a:ext cx="648072" cy="6512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4">
            <a:extLst>
              <a:ext uri="{FF2B5EF4-FFF2-40B4-BE49-F238E27FC236}">
                <a16:creationId xmlns:a16="http://schemas.microsoft.com/office/drawing/2014/main" id="{46FED77B-2745-4F27-BE2B-A77D8EFEBB8C}"/>
              </a:ext>
            </a:extLst>
          </p:cNvPr>
          <p:cNvSpPr/>
          <p:nvPr/>
        </p:nvSpPr>
        <p:spPr>
          <a:xfrm>
            <a:off x="1331640" y="4296782"/>
            <a:ext cx="648072" cy="6512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6CC25522-00D8-477A-88A4-680D27AA4DB4}"/>
              </a:ext>
            </a:extLst>
          </p:cNvPr>
          <p:cNvSpPr txBox="1"/>
          <p:nvPr/>
        </p:nvSpPr>
        <p:spPr>
          <a:xfrm>
            <a:off x="3875813" y="1354097"/>
            <a:ext cx="2208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/>
              <a:t>Membros da equipa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447144F-C25D-42D5-A589-27CB46F1515C}"/>
              </a:ext>
            </a:extLst>
          </p:cNvPr>
          <p:cNvSpPr txBox="1"/>
          <p:nvPr/>
        </p:nvSpPr>
        <p:spPr>
          <a:xfrm>
            <a:off x="3398247" y="2131472"/>
            <a:ext cx="2208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/>
              <a:t>Descrição do projeto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F73EEDEC-CF82-43DF-AEF8-7E48616AAF2E}"/>
              </a:ext>
            </a:extLst>
          </p:cNvPr>
          <p:cNvSpPr txBox="1"/>
          <p:nvPr/>
        </p:nvSpPr>
        <p:spPr>
          <a:xfrm>
            <a:off x="2900900" y="2916863"/>
            <a:ext cx="2535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/>
              <a:t>Definição da arquitetura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0C322B6-140F-401F-849B-4B0109F41352}"/>
              </a:ext>
            </a:extLst>
          </p:cNvPr>
          <p:cNvSpPr txBox="1"/>
          <p:nvPr/>
        </p:nvSpPr>
        <p:spPr>
          <a:xfrm>
            <a:off x="2443833" y="3694238"/>
            <a:ext cx="2344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/>
              <a:t>Tecnologias utilizadas</a:t>
            </a:r>
            <a:endParaRPr lang="pt-PT" b="1"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66C59DD1-9260-4A70-BADC-1D7B616ECA31}"/>
              </a:ext>
            </a:extLst>
          </p:cNvPr>
          <p:cNvSpPr txBox="1"/>
          <p:nvPr/>
        </p:nvSpPr>
        <p:spPr>
          <a:xfrm>
            <a:off x="1979713" y="4453121"/>
            <a:ext cx="280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/>
              <a:t>Plano de desenvolvimento</a:t>
            </a:r>
            <a:endParaRPr lang="pt-PT" b="1" dirty="0"/>
          </a:p>
        </p:txBody>
      </p:sp>
      <p:sp>
        <p:nvSpPr>
          <p:cNvPr id="37" name="TextBox 18">
            <a:extLst>
              <a:ext uri="{FF2B5EF4-FFF2-40B4-BE49-F238E27FC236}">
                <a16:creationId xmlns:a16="http://schemas.microsoft.com/office/drawing/2014/main" id="{4DAF80E3-560C-49DE-967E-CE60E23422A4}"/>
              </a:ext>
            </a:extLst>
          </p:cNvPr>
          <p:cNvSpPr txBox="1"/>
          <p:nvPr/>
        </p:nvSpPr>
        <p:spPr>
          <a:xfrm>
            <a:off x="3227741" y="1314784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8" name="TextBox 18">
            <a:extLst>
              <a:ext uri="{FF2B5EF4-FFF2-40B4-BE49-F238E27FC236}">
                <a16:creationId xmlns:a16="http://schemas.microsoft.com/office/drawing/2014/main" id="{57F9D607-9141-4636-898A-EC07E9C058CC}"/>
              </a:ext>
            </a:extLst>
          </p:cNvPr>
          <p:cNvSpPr txBox="1"/>
          <p:nvPr/>
        </p:nvSpPr>
        <p:spPr>
          <a:xfrm>
            <a:off x="2748932" y="2100694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9" name="TextBox 18">
            <a:extLst>
              <a:ext uri="{FF2B5EF4-FFF2-40B4-BE49-F238E27FC236}">
                <a16:creationId xmlns:a16="http://schemas.microsoft.com/office/drawing/2014/main" id="{C0EBCAE3-4E8D-4FDF-AE32-268A07E015D6}"/>
              </a:ext>
            </a:extLst>
          </p:cNvPr>
          <p:cNvSpPr txBox="1"/>
          <p:nvPr/>
        </p:nvSpPr>
        <p:spPr>
          <a:xfrm>
            <a:off x="2252828" y="2894310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0" name="TextBox 18">
            <a:extLst>
              <a:ext uri="{FF2B5EF4-FFF2-40B4-BE49-F238E27FC236}">
                <a16:creationId xmlns:a16="http://schemas.microsoft.com/office/drawing/2014/main" id="{F8406B0D-8211-4AD1-B9B9-8E5FE520BC21}"/>
              </a:ext>
            </a:extLst>
          </p:cNvPr>
          <p:cNvSpPr txBox="1"/>
          <p:nvPr/>
        </p:nvSpPr>
        <p:spPr>
          <a:xfrm>
            <a:off x="1795761" y="3663460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TextBox 18">
            <a:extLst>
              <a:ext uri="{FF2B5EF4-FFF2-40B4-BE49-F238E27FC236}">
                <a16:creationId xmlns:a16="http://schemas.microsoft.com/office/drawing/2014/main" id="{E645B642-2ABB-477B-9D44-F356D0D4BC28}"/>
              </a:ext>
            </a:extLst>
          </p:cNvPr>
          <p:cNvSpPr txBox="1"/>
          <p:nvPr/>
        </p:nvSpPr>
        <p:spPr>
          <a:xfrm>
            <a:off x="1331640" y="4422343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28" grpId="0" animBg="1"/>
      <p:bldP spid="29" grpId="0" animBg="1"/>
      <p:bldP spid="30" grpId="0" animBg="1"/>
      <p:bldP spid="31" grpId="0" animBg="1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88032" y="2314198"/>
            <a:ext cx="4283968" cy="473576"/>
          </a:xfrm>
        </p:spPr>
        <p:txBody>
          <a:bodyPr/>
          <a:lstStyle/>
          <a:p>
            <a:r>
              <a:rPr lang="en-US" altLang="ko-KR" dirty="0" err="1"/>
              <a:t>Membros</a:t>
            </a:r>
            <a:r>
              <a:rPr lang="en-US" altLang="ko-KR" dirty="0"/>
              <a:t> da </a:t>
            </a:r>
            <a:r>
              <a:rPr lang="en-US" altLang="ko-KR" dirty="0" err="1"/>
              <a:t>equipa</a:t>
            </a:r>
            <a:endParaRPr lang="ko-KR" altLang="en-US" dirty="0"/>
          </a:p>
        </p:txBody>
      </p:sp>
      <p:sp>
        <p:nvSpPr>
          <p:cNvPr id="4" name="Freeform 3"/>
          <p:cNvSpPr/>
          <p:nvPr/>
        </p:nvSpPr>
        <p:spPr>
          <a:xfrm>
            <a:off x="5025036" y="2152650"/>
            <a:ext cx="343094" cy="840698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18EB0B4A-1396-4AF3-8626-F9F1415F59B2}"/>
              </a:ext>
            </a:extLst>
          </p:cNvPr>
          <p:cNvGrpSpPr/>
          <p:nvPr/>
        </p:nvGrpSpPr>
        <p:grpSpPr>
          <a:xfrm>
            <a:off x="665472" y="1491630"/>
            <a:ext cx="1764704" cy="532476"/>
            <a:chOff x="1115616" y="1563638"/>
            <a:chExt cx="1656184" cy="504056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DB05C96A-2610-429E-80BF-8498D252A9EF}"/>
                </a:ext>
              </a:extLst>
            </p:cNvPr>
            <p:cNvSpPr/>
            <p:nvPr/>
          </p:nvSpPr>
          <p:spPr>
            <a:xfrm>
              <a:off x="1115616" y="1563638"/>
              <a:ext cx="1656184" cy="50405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>
                <a:solidFill>
                  <a:schemeClr val="bg1"/>
                </a:solidFill>
              </a:endParaRP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BFCE9C40-299D-480C-B83B-423BE572E736}"/>
                </a:ext>
              </a:extLst>
            </p:cNvPr>
            <p:cNvSpPr/>
            <p:nvPr/>
          </p:nvSpPr>
          <p:spPr>
            <a:xfrm>
              <a:off x="2267744" y="1563638"/>
              <a:ext cx="504056" cy="50405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BB534652-4D2C-4BBD-94E9-E2B26DB655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267494"/>
            <a:ext cx="7200800" cy="576064"/>
          </a:xfrm>
        </p:spPr>
        <p:txBody>
          <a:bodyPr/>
          <a:lstStyle/>
          <a:p>
            <a:r>
              <a:rPr lang="en-US" altLang="ko-KR" dirty="0" err="1"/>
              <a:t>Membros</a:t>
            </a:r>
            <a:r>
              <a:rPr lang="en-US" altLang="ko-KR" dirty="0"/>
              <a:t> da </a:t>
            </a:r>
            <a:r>
              <a:rPr lang="en-US" altLang="ko-KR" dirty="0" err="1"/>
              <a:t>equipa</a:t>
            </a:r>
            <a:endParaRPr lang="ko-KR" altLang="en-US" dirty="0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2FA2EB09-A200-4A51-9340-A62098D84BD3}"/>
              </a:ext>
            </a:extLst>
          </p:cNvPr>
          <p:cNvGrpSpPr/>
          <p:nvPr/>
        </p:nvGrpSpPr>
        <p:grpSpPr>
          <a:xfrm>
            <a:off x="3680600" y="1491630"/>
            <a:ext cx="1764704" cy="532476"/>
            <a:chOff x="1115616" y="1563638"/>
            <a:chExt cx="1656184" cy="504056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7BE50B98-259A-432C-B7E3-B0D4521E4B0E}"/>
                </a:ext>
              </a:extLst>
            </p:cNvPr>
            <p:cNvSpPr/>
            <p:nvPr/>
          </p:nvSpPr>
          <p:spPr>
            <a:xfrm>
              <a:off x="1115616" y="1563638"/>
              <a:ext cx="1656184" cy="50405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rgbClr val="FF0000"/>
                </a:solidFill>
              </a:endParaRP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76CA5FB6-0126-4B1B-9B8A-5EE02114AF46}"/>
                </a:ext>
              </a:extLst>
            </p:cNvPr>
            <p:cNvSpPr/>
            <p:nvPr/>
          </p:nvSpPr>
          <p:spPr>
            <a:xfrm>
              <a:off x="2267744" y="1563638"/>
              <a:ext cx="504056" cy="50405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344528C5-3D7A-4611-8E18-DAC9AB10D776}"/>
              </a:ext>
            </a:extLst>
          </p:cNvPr>
          <p:cNvGrpSpPr/>
          <p:nvPr/>
        </p:nvGrpSpPr>
        <p:grpSpPr>
          <a:xfrm>
            <a:off x="6695728" y="1491630"/>
            <a:ext cx="1764704" cy="532476"/>
            <a:chOff x="1115616" y="1563638"/>
            <a:chExt cx="1656184" cy="504056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CE5B05A9-4C41-4386-8352-4D98F58F2F9F}"/>
                </a:ext>
              </a:extLst>
            </p:cNvPr>
            <p:cNvSpPr/>
            <p:nvPr/>
          </p:nvSpPr>
          <p:spPr>
            <a:xfrm>
              <a:off x="1115616" y="1563638"/>
              <a:ext cx="1656184" cy="50405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rgbClr val="FF0000"/>
                </a:solidFill>
              </a:endParaRPr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12B85650-66F5-4AD1-8EC8-7A497DA94A31}"/>
                </a:ext>
              </a:extLst>
            </p:cNvPr>
            <p:cNvSpPr/>
            <p:nvPr/>
          </p:nvSpPr>
          <p:spPr>
            <a:xfrm>
              <a:off x="2267744" y="1563638"/>
              <a:ext cx="504056" cy="50405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sp>
        <p:nvSpPr>
          <p:cNvPr id="20" name="Retângulo 19">
            <a:extLst>
              <a:ext uri="{FF2B5EF4-FFF2-40B4-BE49-F238E27FC236}">
                <a16:creationId xmlns:a16="http://schemas.microsoft.com/office/drawing/2014/main" id="{B726E4E7-2F8C-495F-8F4D-0E9ECBED183D}"/>
              </a:ext>
            </a:extLst>
          </p:cNvPr>
          <p:cNvSpPr/>
          <p:nvPr/>
        </p:nvSpPr>
        <p:spPr>
          <a:xfrm>
            <a:off x="665472" y="2024106"/>
            <a:ext cx="1764704" cy="16997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9A574E23-C670-4F27-851E-B34120BDC8F4}"/>
              </a:ext>
            </a:extLst>
          </p:cNvPr>
          <p:cNvSpPr/>
          <p:nvPr/>
        </p:nvSpPr>
        <p:spPr>
          <a:xfrm>
            <a:off x="3676061" y="2024106"/>
            <a:ext cx="1764704" cy="16997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26B6004D-EC2E-4399-85D7-50A5E9A4390D}"/>
              </a:ext>
            </a:extLst>
          </p:cNvPr>
          <p:cNvSpPr/>
          <p:nvPr/>
        </p:nvSpPr>
        <p:spPr>
          <a:xfrm>
            <a:off x="6695728" y="2024106"/>
            <a:ext cx="1764704" cy="16997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D37E2D45-71DF-4663-914A-363013664E68}"/>
              </a:ext>
            </a:extLst>
          </p:cNvPr>
          <p:cNvSpPr txBox="1"/>
          <p:nvPr/>
        </p:nvSpPr>
        <p:spPr>
          <a:xfrm>
            <a:off x="1043214" y="1500886"/>
            <a:ext cx="648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</a:rPr>
              <a:t>João Artur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C7CE3E1-71D4-4DFA-A544-5881AA942D5B}"/>
              </a:ext>
            </a:extLst>
          </p:cNvPr>
          <p:cNvSpPr txBox="1"/>
          <p:nvPr/>
        </p:nvSpPr>
        <p:spPr>
          <a:xfrm>
            <a:off x="3979690" y="1487002"/>
            <a:ext cx="648072" cy="532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</a:rPr>
              <a:t>José Silva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E44B4F2D-1FC3-4DCF-B9A4-8DB32F563BE0}"/>
              </a:ext>
            </a:extLst>
          </p:cNvPr>
          <p:cNvSpPr txBox="1"/>
          <p:nvPr/>
        </p:nvSpPr>
        <p:spPr>
          <a:xfrm>
            <a:off x="6883836" y="1491630"/>
            <a:ext cx="851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</a:rPr>
              <a:t>Sancho Simões</a:t>
            </a:r>
          </a:p>
        </p:txBody>
      </p:sp>
      <p:sp>
        <p:nvSpPr>
          <p:cNvPr id="26" name="Freeform 108">
            <a:extLst>
              <a:ext uri="{FF2B5EF4-FFF2-40B4-BE49-F238E27FC236}">
                <a16:creationId xmlns:a16="http://schemas.microsoft.com/office/drawing/2014/main" id="{EB820686-94A0-40B3-9E18-2A262E103432}"/>
              </a:ext>
            </a:extLst>
          </p:cNvPr>
          <p:cNvSpPr/>
          <p:nvPr/>
        </p:nvSpPr>
        <p:spPr>
          <a:xfrm>
            <a:off x="2002429" y="1564834"/>
            <a:ext cx="341005" cy="376812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Freeform 108">
            <a:extLst>
              <a:ext uri="{FF2B5EF4-FFF2-40B4-BE49-F238E27FC236}">
                <a16:creationId xmlns:a16="http://schemas.microsoft.com/office/drawing/2014/main" id="{CF156ED7-4FD8-4945-A70F-A80FC8E443CE}"/>
              </a:ext>
            </a:extLst>
          </p:cNvPr>
          <p:cNvSpPr/>
          <p:nvPr/>
        </p:nvSpPr>
        <p:spPr>
          <a:xfrm>
            <a:off x="5006259" y="1574090"/>
            <a:ext cx="341005" cy="376812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Freeform 108">
            <a:extLst>
              <a:ext uri="{FF2B5EF4-FFF2-40B4-BE49-F238E27FC236}">
                <a16:creationId xmlns:a16="http://schemas.microsoft.com/office/drawing/2014/main" id="{477207E2-E00F-4E92-B4A9-236BD18037E8}"/>
              </a:ext>
            </a:extLst>
          </p:cNvPr>
          <p:cNvSpPr/>
          <p:nvPr/>
        </p:nvSpPr>
        <p:spPr>
          <a:xfrm>
            <a:off x="8021387" y="1563380"/>
            <a:ext cx="341005" cy="376812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Rectangle 21">
            <a:extLst>
              <a:ext uri="{FF2B5EF4-FFF2-40B4-BE49-F238E27FC236}">
                <a16:creationId xmlns:a16="http://schemas.microsoft.com/office/drawing/2014/main" id="{B9B94A7E-C133-46E2-A570-49E24A427C90}"/>
              </a:ext>
            </a:extLst>
          </p:cNvPr>
          <p:cNvSpPr/>
          <p:nvPr/>
        </p:nvSpPr>
        <p:spPr>
          <a:xfrm>
            <a:off x="660932" y="3723878"/>
            <a:ext cx="1769243" cy="72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Rectangle 21">
            <a:extLst>
              <a:ext uri="{FF2B5EF4-FFF2-40B4-BE49-F238E27FC236}">
                <a16:creationId xmlns:a16="http://schemas.microsoft.com/office/drawing/2014/main" id="{D5991DC3-47F6-4DC5-AB34-CE93AA8421F4}"/>
              </a:ext>
            </a:extLst>
          </p:cNvPr>
          <p:cNvSpPr/>
          <p:nvPr/>
        </p:nvSpPr>
        <p:spPr>
          <a:xfrm>
            <a:off x="3671522" y="3723878"/>
            <a:ext cx="1769243" cy="72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B62099B7-91CE-4826-8D14-772B66743D62}"/>
              </a:ext>
            </a:extLst>
          </p:cNvPr>
          <p:cNvSpPr/>
          <p:nvPr/>
        </p:nvSpPr>
        <p:spPr>
          <a:xfrm>
            <a:off x="6693458" y="3723878"/>
            <a:ext cx="1769243" cy="72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AFA00AD6-6681-4450-ADB3-B96F6F3C784A}"/>
              </a:ext>
            </a:extLst>
          </p:cNvPr>
          <p:cNvSpPr txBox="1"/>
          <p:nvPr/>
        </p:nvSpPr>
        <p:spPr>
          <a:xfrm>
            <a:off x="660932" y="3723878"/>
            <a:ext cx="176243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b="1" dirty="0">
                <a:solidFill>
                  <a:schemeClr val="bg1"/>
                </a:solidFill>
              </a:rPr>
              <a:t>Número de estudante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900" dirty="0">
                <a:solidFill>
                  <a:schemeClr val="bg1"/>
                </a:solidFill>
              </a:rPr>
              <a:t>2019217853</a:t>
            </a:r>
          </a:p>
          <a:p>
            <a:endParaRPr lang="pt-PT" sz="400" dirty="0">
              <a:solidFill>
                <a:schemeClr val="bg1"/>
              </a:solidFill>
            </a:endParaRPr>
          </a:p>
          <a:p>
            <a:r>
              <a:rPr lang="pt-PT" sz="900" b="1" dirty="0">
                <a:solidFill>
                  <a:schemeClr val="bg1"/>
                </a:solidFill>
              </a:rPr>
              <a:t>Email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800" dirty="0">
                <a:solidFill>
                  <a:schemeClr val="bg1"/>
                </a:solidFill>
              </a:rPr>
              <a:t>uc2019217853@student.uc.pt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D74B30A3-A769-4092-A7A3-0322F26E4785}"/>
              </a:ext>
            </a:extLst>
          </p:cNvPr>
          <p:cNvSpPr txBox="1"/>
          <p:nvPr/>
        </p:nvSpPr>
        <p:spPr>
          <a:xfrm>
            <a:off x="3671521" y="3719250"/>
            <a:ext cx="176243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b="1" dirty="0">
                <a:solidFill>
                  <a:schemeClr val="bg1"/>
                </a:solidFill>
              </a:rPr>
              <a:t>Número de estudante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900" dirty="0">
                <a:solidFill>
                  <a:schemeClr val="bg1"/>
                </a:solidFill>
              </a:rPr>
              <a:t>2018296125</a:t>
            </a:r>
          </a:p>
          <a:p>
            <a:endParaRPr lang="pt-PT" sz="400" dirty="0">
              <a:solidFill>
                <a:schemeClr val="bg1"/>
              </a:solidFill>
            </a:endParaRPr>
          </a:p>
          <a:p>
            <a:r>
              <a:rPr lang="pt-PT" sz="900" b="1" dirty="0">
                <a:solidFill>
                  <a:schemeClr val="bg1"/>
                </a:solidFill>
              </a:rPr>
              <a:t>Email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800" dirty="0">
                <a:solidFill>
                  <a:schemeClr val="bg1"/>
                </a:solidFill>
              </a:rPr>
              <a:t>uc2018296125@student.uc.pt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11246E43-E58B-4DCD-8333-3849EAB1C742}"/>
              </a:ext>
            </a:extLst>
          </p:cNvPr>
          <p:cNvSpPr txBox="1"/>
          <p:nvPr/>
        </p:nvSpPr>
        <p:spPr>
          <a:xfrm>
            <a:off x="6699239" y="3714622"/>
            <a:ext cx="176243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b="1" dirty="0">
                <a:solidFill>
                  <a:schemeClr val="bg1"/>
                </a:solidFill>
              </a:rPr>
              <a:t>Número de estudante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900" dirty="0">
                <a:solidFill>
                  <a:schemeClr val="bg1"/>
                </a:solidFill>
              </a:rPr>
              <a:t>2019217590</a:t>
            </a:r>
          </a:p>
          <a:p>
            <a:endParaRPr lang="pt-PT" sz="400" dirty="0">
              <a:solidFill>
                <a:schemeClr val="bg1"/>
              </a:solidFill>
            </a:endParaRPr>
          </a:p>
          <a:p>
            <a:r>
              <a:rPr lang="pt-PT" sz="900" b="1" dirty="0">
                <a:solidFill>
                  <a:schemeClr val="bg1"/>
                </a:solidFill>
              </a:rPr>
              <a:t>Email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800" dirty="0">
                <a:solidFill>
                  <a:schemeClr val="bg1"/>
                </a:solidFill>
              </a:rPr>
              <a:t>uc 2019217590@student.uc.pt</a:t>
            </a:r>
          </a:p>
        </p:txBody>
      </p:sp>
      <p:pic>
        <p:nvPicPr>
          <p:cNvPr id="4" name="Imagem 3" descr="Pessoas andando na rua de uma cidade&#10;&#10;Descrição gerada automaticamente">
            <a:extLst>
              <a:ext uri="{FF2B5EF4-FFF2-40B4-BE49-F238E27FC236}">
                <a16:creationId xmlns:a16="http://schemas.microsoft.com/office/drawing/2014/main" id="{C8D72CD9-F2A5-48E7-9C95-7831AE4F36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32" y="2024106"/>
            <a:ext cx="1769243" cy="169977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72E50D5-E96A-475D-9012-C3D594673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650" y="2010223"/>
            <a:ext cx="1481332" cy="170439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707A796-8617-4DF6-AFA1-DED6A08C5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267" y="2021166"/>
            <a:ext cx="1400944" cy="170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784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4500"/>
                            </p:stCondLst>
                            <p:childTnLst>
                              <p:par>
                                <p:cTn id="23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20" grpId="0" animBg="1"/>
      <p:bldP spid="21" grpId="0" animBg="1"/>
      <p:bldP spid="22" grpId="0" animBg="1"/>
      <p:bldP spid="23" grpId="0"/>
      <p:bldP spid="24" grpId="0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/>
      <p:bldP spid="35" grpId="0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88032" y="2314198"/>
            <a:ext cx="4283968" cy="473576"/>
          </a:xfrm>
        </p:spPr>
        <p:txBody>
          <a:bodyPr/>
          <a:lstStyle/>
          <a:p>
            <a:pPr algn="ctr"/>
            <a:r>
              <a:rPr lang="en-US" altLang="ko-KR" dirty="0" err="1"/>
              <a:t>Descrição</a:t>
            </a:r>
            <a:r>
              <a:rPr lang="en-US" altLang="ko-KR" dirty="0"/>
              <a:t> do </a:t>
            </a:r>
            <a:r>
              <a:rPr lang="en-US" altLang="ko-KR" dirty="0" err="1"/>
              <a:t>projeto</a:t>
            </a:r>
            <a:endParaRPr lang="ko-KR" altLang="en-US" dirty="0"/>
          </a:p>
        </p:txBody>
      </p:sp>
      <p:sp>
        <p:nvSpPr>
          <p:cNvPr id="4" name="Freeform 3"/>
          <p:cNvSpPr/>
          <p:nvPr/>
        </p:nvSpPr>
        <p:spPr>
          <a:xfrm>
            <a:off x="5025036" y="2152650"/>
            <a:ext cx="343094" cy="840698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731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06CA8A2-C107-46D9-88A4-F9CD3A34AC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267494"/>
            <a:ext cx="7200800" cy="576064"/>
          </a:xfrm>
        </p:spPr>
        <p:txBody>
          <a:bodyPr/>
          <a:lstStyle/>
          <a:p>
            <a:r>
              <a:rPr lang="pt-PT" dirty="0"/>
              <a:t>Descrição do projeto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B9D7A80-4240-4AD3-9882-571FAB7E1252}"/>
              </a:ext>
            </a:extLst>
          </p:cNvPr>
          <p:cNvSpPr txBox="1"/>
          <p:nvPr/>
        </p:nvSpPr>
        <p:spPr>
          <a:xfrm>
            <a:off x="491973" y="1419622"/>
            <a:ext cx="782444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indent="457200" algn="just"/>
            <a:r>
              <a:rPr lang="pt-PT" sz="1200" dirty="0"/>
              <a:t>Este projeto surge no contexto do projeto prático  da unidade de curricular Bases de Dados, no  âmbito da Licenciatura de Engenharia Informática da Faculdade de Ciências e Tecnologia da Universidade de Coimbra, no ano letivo de 2020/2021.</a:t>
            </a:r>
            <a:endParaRPr lang="pt-PT" sz="14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C6E8E3F-570C-4927-B995-976F148DD800}"/>
              </a:ext>
            </a:extLst>
          </p:cNvPr>
          <p:cNvSpPr txBox="1"/>
          <p:nvPr/>
        </p:nvSpPr>
        <p:spPr>
          <a:xfrm>
            <a:off x="491973" y="2224698"/>
            <a:ext cx="79684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/>
            <a:r>
              <a:rPr lang="pt-PT" sz="1200" dirty="0"/>
              <a:t>O objetivo deste trabalho é o de implementar um sistema de leilões, suportado por um sistema de gestão de base de dados. As operações disponíveis para o cliente serão disponibilizadas através de uma </a:t>
            </a:r>
            <a:r>
              <a:rPr lang="pt-PT" sz="1200" i="1" dirty="0"/>
              <a:t>REST</a:t>
            </a:r>
            <a:r>
              <a:rPr lang="pt-PT" sz="1200" dirty="0"/>
              <a:t> </a:t>
            </a:r>
            <a:r>
              <a:rPr lang="pt-PT" sz="1200" i="1" dirty="0"/>
              <a:t>API, </a:t>
            </a:r>
            <a:r>
              <a:rPr lang="pt-PT" sz="1200" dirty="0"/>
              <a:t>cujos </a:t>
            </a:r>
          </a:p>
          <a:p>
            <a:pPr algn="just"/>
            <a:r>
              <a:rPr lang="pt-PT" sz="1200" i="1" dirty="0" err="1"/>
              <a:t>endpoints</a:t>
            </a:r>
            <a:r>
              <a:rPr lang="pt-PT" sz="1200" i="1" dirty="0"/>
              <a:t> </a:t>
            </a:r>
            <a:r>
              <a:rPr lang="pt-PT" sz="1200" dirty="0"/>
              <a:t>serão consumidos por um cliente, tal como o </a:t>
            </a:r>
            <a:r>
              <a:rPr lang="pt-PT" sz="1200" i="1" dirty="0" err="1"/>
              <a:t>Postman</a:t>
            </a:r>
            <a:r>
              <a:rPr lang="pt-PT" sz="1200" dirty="0"/>
              <a:t>, o </a:t>
            </a:r>
            <a:r>
              <a:rPr lang="pt-PT" sz="1200" i="1" dirty="0" err="1"/>
              <a:t>curl</a:t>
            </a:r>
            <a:r>
              <a:rPr lang="pt-PT" sz="1200" dirty="0"/>
              <a:t> ou possivelmente, um </a:t>
            </a:r>
            <a:r>
              <a:rPr lang="pt-PT" sz="1200" i="1" dirty="0"/>
              <a:t>site</a:t>
            </a:r>
            <a:r>
              <a:rPr lang="pt-PT" sz="1200" dirty="0"/>
              <a:t> </a:t>
            </a:r>
            <a:r>
              <a:rPr lang="pt-PT" sz="1200" i="1" dirty="0"/>
              <a:t>web</a:t>
            </a:r>
            <a:r>
              <a:rPr lang="pt-PT" sz="1200" dirty="0"/>
              <a:t>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4CF2AD4-4407-4A55-AFE6-9FC11E3AFAA5}"/>
              </a:ext>
            </a:extLst>
          </p:cNvPr>
          <p:cNvSpPr txBox="1"/>
          <p:nvPr/>
        </p:nvSpPr>
        <p:spPr>
          <a:xfrm>
            <a:off x="491973" y="3147814"/>
            <a:ext cx="78244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/>
            <a:r>
              <a:rPr lang="pt-PT" sz="1200" dirty="0"/>
              <a:t>É de salientar que a realização deste projeto facultará aos alunos as seguintes capacidades/experiências:</a:t>
            </a:r>
          </a:p>
          <a:p>
            <a:pPr marL="1085850" lvl="2" indent="-171450" algn="just">
              <a:buFont typeface="Arial" panose="020B0604020202020204" pitchFamily="34" charset="0"/>
              <a:buChar char="•"/>
            </a:pPr>
            <a:r>
              <a:rPr lang="pt-PT" sz="1200" dirty="0"/>
              <a:t>Desenho, implementação e testes de sistemas de bases de dados;</a:t>
            </a:r>
          </a:p>
          <a:p>
            <a:pPr marL="1085850" lvl="2" indent="-171450" algn="just">
              <a:buFont typeface="Arial" panose="020B0604020202020204" pitchFamily="34" charset="0"/>
              <a:buChar char="•"/>
            </a:pPr>
            <a:r>
              <a:rPr lang="pt-PT" sz="1200" dirty="0"/>
              <a:t>Implementação das principais etapas do processo de desenvolvimento de projetos de </a:t>
            </a:r>
            <a:r>
              <a:rPr lang="pt-PT" sz="1200" i="1" dirty="0"/>
              <a:t>software</a:t>
            </a:r>
            <a:r>
              <a:rPr lang="pt-PT" sz="1200" dirty="0"/>
              <a:t>.</a:t>
            </a:r>
          </a:p>
          <a:p>
            <a:pPr marL="1085850" lvl="2" indent="-171450" algn="just">
              <a:buFont typeface="Arial" panose="020B0604020202020204" pitchFamily="34" charset="0"/>
              <a:buChar char="•"/>
            </a:pPr>
            <a:r>
              <a:rPr lang="pt-PT" sz="1200" dirty="0"/>
              <a:t>Desenvolver uma </a:t>
            </a:r>
            <a:r>
              <a:rPr lang="pt-PT" sz="1200" i="1" dirty="0"/>
              <a:t>API</a:t>
            </a:r>
            <a:r>
              <a:rPr lang="pt-PT" sz="1200" dirty="0"/>
              <a:t> que expõe os </a:t>
            </a:r>
            <a:r>
              <a:rPr lang="pt-PT" sz="1200" i="1" dirty="0" err="1"/>
              <a:t>endpoints</a:t>
            </a:r>
            <a:r>
              <a:rPr lang="pt-PT" sz="1200" dirty="0"/>
              <a:t> de uma aplicação </a:t>
            </a:r>
            <a:r>
              <a:rPr lang="pt-PT" sz="1200" i="1" dirty="0"/>
              <a:t>web</a:t>
            </a:r>
            <a:r>
              <a:rPr lang="pt-PT" sz="1200" dirty="0"/>
              <a:t>.</a:t>
            </a:r>
          </a:p>
          <a:p>
            <a:pPr marL="1085850" lvl="2" indent="-171450" algn="just">
              <a:buFont typeface="Arial" panose="020B0604020202020204" pitchFamily="34" charset="0"/>
              <a:buChar char="•"/>
            </a:pPr>
            <a:r>
              <a:rPr lang="pt-PT" sz="1200" dirty="0"/>
              <a:t>Compreensão da dinâmica cliente / programador.</a:t>
            </a:r>
          </a:p>
          <a:p>
            <a:pPr marL="1085850" lvl="2" indent="-171450" algn="just">
              <a:buFont typeface="Arial" panose="020B0604020202020204" pitchFamily="34" charset="0"/>
              <a:buChar char="•"/>
            </a:pPr>
            <a:r>
              <a:rPr lang="pt-PT" sz="1200" dirty="0"/>
              <a:t>Trabalho coordenado em equipa.</a:t>
            </a:r>
          </a:p>
        </p:txBody>
      </p:sp>
    </p:spTree>
    <p:extLst>
      <p:ext uri="{BB962C8B-B14F-4D97-AF65-F5344CB8AC3E}">
        <p14:creationId xmlns:p14="http://schemas.microsoft.com/office/powerpoint/2010/main" val="3514077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6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504056" y="2314198"/>
            <a:ext cx="4283968" cy="473576"/>
          </a:xfrm>
        </p:spPr>
        <p:txBody>
          <a:bodyPr/>
          <a:lstStyle/>
          <a:p>
            <a:r>
              <a:rPr lang="en-US" altLang="ko-KR" dirty="0" err="1"/>
              <a:t>Definição</a:t>
            </a:r>
            <a:r>
              <a:rPr lang="en-US" altLang="ko-KR" dirty="0"/>
              <a:t> da </a:t>
            </a:r>
            <a:r>
              <a:rPr lang="en-US" altLang="ko-KR" dirty="0" err="1"/>
              <a:t>arquitetura</a:t>
            </a:r>
            <a:endParaRPr lang="ko-KR" altLang="en-US" dirty="0"/>
          </a:p>
        </p:txBody>
      </p:sp>
      <p:sp>
        <p:nvSpPr>
          <p:cNvPr id="4" name="Freeform 3"/>
          <p:cNvSpPr/>
          <p:nvPr/>
        </p:nvSpPr>
        <p:spPr>
          <a:xfrm>
            <a:off x="5025036" y="2152650"/>
            <a:ext cx="343094" cy="840698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2151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40389" y="214208"/>
            <a:ext cx="7200800" cy="576064"/>
          </a:xfrm>
        </p:spPr>
        <p:txBody>
          <a:bodyPr/>
          <a:lstStyle/>
          <a:p>
            <a:r>
              <a:rPr lang="pt-PT" altLang="ko-KR" dirty="0"/>
              <a:t>Definição da arquitetura</a:t>
            </a:r>
            <a:endParaRPr lang="ko-KR" altLang="en-US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26332E7-5373-40C6-A01E-B9EAFB41FAB1}"/>
              </a:ext>
            </a:extLst>
          </p:cNvPr>
          <p:cNvSpPr/>
          <p:nvPr/>
        </p:nvSpPr>
        <p:spPr>
          <a:xfrm>
            <a:off x="7813932" y="1338628"/>
            <a:ext cx="825009" cy="15121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800" dirty="0"/>
              <a:t>Base de </a:t>
            </a:r>
          </a:p>
          <a:p>
            <a:pPr algn="ctr"/>
            <a:r>
              <a:rPr lang="pt-PT" sz="800" dirty="0"/>
              <a:t>dados</a:t>
            </a:r>
          </a:p>
        </p:txBody>
      </p:sp>
      <p:sp>
        <p:nvSpPr>
          <p:cNvPr id="14" name="Seta: Divisa 13">
            <a:extLst>
              <a:ext uri="{FF2B5EF4-FFF2-40B4-BE49-F238E27FC236}">
                <a16:creationId xmlns:a16="http://schemas.microsoft.com/office/drawing/2014/main" id="{B349E9EB-C610-4F4F-B6AC-466451D4B652}"/>
              </a:ext>
            </a:extLst>
          </p:cNvPr>
          <p:cNvSpPr/>
          <p:nvPr/>
        </p:nvSpPr>
        <p:spPr>
          <a:xfrm flipH="1">
            <a:off x="6632001" y="1347614"/>
            <a:ext cx="1154557" cy="1512168"/>
          </a:xfrm>
          <a:prstGeom prst="chevron">
            <a:avLst>
              <a:gd name="adj" fmla="val 49159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600" dirty="0">
              <a:solidFill>
                <a:schemeClr val="bg1"/>
              </a:solidFill>
            </a:endParaRPr>
          </a:p>
        </p:txBody>
      </p:sp>
      <p:sp>
        <p:nvSpPr>
          <p:cNvPr id="27" name="Seta: Divisa 26">
            <a:extLst>
              <a:ext uri="{FF2B5EF4-FFF2-40B4-BE49-F238E27FC236}">
                <a16:creationId xmlns:a16="http://schemas.microsoft.com/office/drawing/2014/main" id="{DC59FF9D-3097-482D-9D0A-3567DA8B2F5B}"/>
              </a:ext>
            </a:extLst>
          </p:cNvPr>
          <p:cNvSpPr/>
          <p:nvPr/>
        </p:nvSpPr>
        <p:spPr>
          <a:xfrm flipH="1">
            <a:off x="5844681" y="1356242"/>
            <a:ext cx="1216269" cy="1512168"/>
          </a:xfrm>
          <a:prstGeom prst="chevron">
            <a:avLst>
              <a:gd name="adj" fmla="val 49159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28" name="Seta: Divisa 27">
            <a:extLst>
              <a:ext uri="{FF2B5EF4-FFF2-40B4-BE49-F238E27FC236}">
                <a16:creationId xmlns:a16="http://schemas.microsoft.com/office/drawing/2014/main" id="{1F64797E-CB46-420A-ADEE-67D092AC355E}"/>
              </a:ext>
            </a:extLst>
          </p:cNvPr>
          <p:cNvSpPr/>
          <p:nvPr/>
        </p:nvSpPr>
        <p:spPr>
          <a:xfrm flipH="1">
            <a:off x="5056070" y="1347614"/>
            <a:ext cx="1216269" cy="1512168"/>
          </a:xfrm>
          <a:prstGeom prst="chevron">
            <a:avLst>
              <a:gd name="adj" fmla="val 49159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13683CD-7AAA-43DC-9E13-71F0106D9DA1}"/>
              </a:ext>
            </a:extLst>
          </p:cNvPr>
          <p:cNvSpPr txBox="1"/>
          <p:nvPr/>
        </p:nvSpPr>
        <p:spPr>
          <a:xfrm>
            <a:off x="6747474" y="2016596"/>
            <a:ext cx="5176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" i="1" dirty="0">
                <a:solidFill>
                  <a:schemeClr val="bg1"/>
                </a:solidFill>
              </a:rPr>
              <a:t>SGBD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7A81D1C8-5E29-4763-9075-A505D073BAA6}"/>
              </a:ext>
            </a:extLst>
          </p:cNvPr>
          <p:cNvSpPr txBox="1"/>
          <p:nvPr/>
        </p:nvSpPr>
        <p:spPr>
          <a:xfrm>
            <a:off x="5923005" y="1995976"/>
            <a:ext cx="6739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" dirty="0">
                <a:solidFill>
                  <a:schemeClr val="bg1"/>
                </a:solidFill>
              </a:rPr>
              <a:t>Interface </a:t>
            </a:r>
            <a:r>
              <a:rPr lang="pt-PT" sz="800" i="1" dirty="0">
                <a:solidFill>
                  <a:schemeClr val="bg1"/>
                </a:solidFill>
              </a:rPr>
              <a:t>SQL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A7266E6C-0D33-4799-AC92-9D3E6FD59C27}"/>
              </a:ext>
            </a:extLst>
          </p:cNvPr>
          <p:cNvSpPr txBox="1"/>
          <p:nvPr/>
        </p:nvSpPr>
        <p:spPr>
          <a:xfrm>
            <a:off x="5203247" y="1987835"/>
            <a:ext cx="4705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" i="1" dirty="0">
                <a:solidFill>
                  <a:schemeClr val="bg1"/>
                </a:solidFill>
              </a:rPr>
              <a:t>REST API</a:t>
            </a:r>
          </a:p>
        </p:txBody>
      </p:sp>
      <p:sp>
        <p:nvSpPr>
          <p:cNvPr id="34" name="Seta: Divisa 33">
            <a:extLst>
              <a:ext uri="{FF2B5EF4-FFF2-40B4-BE49-F238E27FC236}">
                <a16:creationId xmlns:a16="http://schemas.microsoft.com/office/drawing/2014/main" id="{12E0CB57-8D72-4115-8CC7-7F36F4C57C58}"/>
              </a:ext>
            </a:extLst>
          </p:cNvPr>
          <p:cNvSpPr/>
          <p:nvPr/>
        </p:nvSpPr>
        <p:spPr>
          <a:xfrm flipH="1">
            <a:off x="4263589" y="1347700"/>
            <a:ext cx="1216269" cy="1512168"/>
          </a:xfrm>
          <a:prstGeom prst="chevron">
            <a:avLst>
              <a:gd name="adj" fmla="val 49159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A834CFD-4B25-4E1D-8D4E-6EEC6A9E5811}"/>
              </a:ext>
            </a:extLst>
          </p:cNvPr>
          <p:cNvSpPr txBox="1"/>
          <p:nvPr/>
        </p:nvSpPr>
        <p:spPr>
          <a:xfrm>
            <a:off x="4351078" y="2016596"/>
            <a:ext cx="5004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" i="1" dirty="0">
                <a:solidFill>
                  <a:schemeClr val="bg1"/>
                </a:solidFill>
              </a:rPr>
              <a:t>Cliente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674DA1D2-CFC6-48E6-A1AA-116FEB2C71B2}"/>
              </a:ext>
            </a:extLst>
          </p:cNvPr>
          <p:cNvSpPr/>
          <p:nvPr/>
        </p:nvSpPr>
        <p:spPr>
          <a:xfrm>
            <a:off x="7231392" y="3037088"/>
            <a:ext cx="877983" cy="122413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dirty="0"/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A7647D2D-43B1-416B-A1D7-BE447CF46F8D}"/>
              </a:ext>
            </a:extLst>
          </p:cNvPr>
          <p:cNvSpPr/>
          <p:nvPr/>
        </p:nvSpPr>
        <p:spPr>
          <a:xfrm>
            <a:off x="6202845" y="3037088"/>
            <a:ext cx="877983" cy="122413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FB520BC5-6C99-4FED-9F9C-BBE62858E144}"/>
              </a:ext>
            </a:extLst>
          </p:cNvPr>
          <p:cNvSpPr/>
          <p:nvPr/>
        </p:nvSpPr>
        <p:spPr>
          <a:xfrm>
            <a:off x="5174298" y="3022664"/>
            <a:ext cx="877983" cy="122413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E3387D2A-B2B0-415A-B250-7EFD7F99C97B}"/>
              </a:ext>
            </a:extLst>
          </p:cNvPr>
          <p:cNvSpPr txBox="1"/>
          <p:nvPr/>
        </p:nvSpPr>
        <p:spPr>
          <a:xfrm>
            <a:off x="7323236" y="3424982"/>
            <a:ext cx="66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800" dirty="0">
                <a:solidFill>
                  <a:schemeClr val="bg1"/>
                </a:solidFill>
              </a:rPr>
              <a:t>Camada </a:t>
            </a:r>
          </a:p>
          <a:p>
            <a:pPr algn="ctr"/>
            <a:r>
              <a:rPr lang="pt-PT" sz="800" dirty="0">
                <a:solidFill>
                  <a:schemeClr val="bg1"/>
                </a:solidFill>
              </a:rPr>
              <a:t>de dados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AABA8AF2-5284-41B0-92CE-4443478E81DF}"/>
              </a:ext>
            </a:extLst>
          </p:cNvPr>
          <p:cNvSpPr txBox="1"/>
          <p:nvPr/>
        </p:nvSpPr>
        <p:spPr>
          <a:xfrm>
            <a:off x="6311975" y="3403899"/>
            <a:ext cx="665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800" dirty="0">
                <a:solidFill>
                  <a:schemeClr val="bg1"/>
                </a:solidFill>
              </a:rPr>
              <a:t>Camada </a:t>
            </a:r>
          </a:p>
          <a:p>
            <a:pPr algn="ctr"/>
            <a:r>
              <a:rPr lang="pt-PT" sz="800" dirty="0">
                <a:solidFill>
                  <a:schemeClr val="bg1"/>
                </a:solidFill>
              </a:rPr>
              <a:t>de lógica </a:t>
            </a:r>
          </a:p>
          <a:p>
            <a:pPr algn="ctr"/>
            <a:r>
              <a:rPr lang="pt-PT" sz="800" dirty="0">
                <a:solidFill>
                  <a:schemeClr val="bg1"/>
                </a:solidFill>
              </a:rPr>
              <a:t>de </a:t>
            </a:r>
          </a:p>
          <a:p>
            <a:pPr algn="ctr"/>
            <a:r>
              <a:rPr lang="pt-PT" sz="800" dirty="0">
                <a:solidFill>
                  <a:schemeClr val="bg1"/>
                </a:solidFill>
              </a:rPr>
              <a:t>negócio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A7C53408-2AA6-4319-B023-30BF5D9CB64B}"/>
              </a:ext>
            </a:extLst>
          </p:cNvPr>
          <p:cNvSpPr txBox="1"/>
          <p:nvPr/>
        </p:nvSpPr>
        <p:spPr>
          <a:xfrm>
            <a:off x="5202508" y="3403899"/>
            <a:ext cx="82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800" dirty="0">
                <a:solidFill>
                  <a:schemeClr val="bg1"/>
                </a:solidFill>
              </a:rPr>
              <a:t>Camada </a:t>
            </a:r>
          </a:p>
          <a:p>
            <a:pPr algn="ctr"/>
            <a:r>
              <a:rPr lang="pt-PT" sz="800" dirty="0">
                <a:solidFill>
                  <a:schemeClr val="bg1"/>
                </a:solidFill>
              </a:rPr>
              <a:t>de </a:t>
            </a:r>
          </a:p>
          <a:p>
            <a:pPr algn="ctr"/>
            <a:r>
              <a:rPr lang="pt-PT" sz="800" dirty="0">
                <a:solidFill>
                  <a:schemeClr val="bg1"/>
                </a:solidFill>
              </a:rPr>
              <a:t>Apresentação</a:t>
            </a:r>
          </a:p>
        </p:txBody>
      </p:sp>
      <p:sp>
        <p:nvSpPr>
          <p:cNvPr id="24" name="Chaveta à esquerda 23">
            <a:extLst>
              <a:ext uri="{FF2B5EF4-FFF2-40B4-BE49-F238E27FC236}">
                <a16:creationId xmlns:a16="http://schemas.microsoft.com/office/drawing/2014/main" id="{8A693FD3-A1BA-48BE-B7F8-A9E7F5778C5B}"/>
              </a:ext>
            </a:extLst>
          </p:cNvPr>
          <p:cNvSpPr/>
          <p:nvPr/>
        </p:nvSpPr>
        <p:spPr>
          <a:xfrm rot="16200000">
            <a:off x="7099909" y="3572186"/>
            <a:ext cx="111771" cy="16611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2" name="Chaveta à esquerda 51">
            <a:extLst>
              <a:ext uri="{FF2B5EF4-FFF2-40B4-BE49-F238E27FC236}">
                <a16:creationId xmlns:a16="http://schemas.microsoft.com/office/drawing/2014/main" id="{09C26E66-3587-4BBA-98E2-79AC0FF3A961}"/>
              </a:ext>
            </a:extLst>
          </p:cNvPr>
          <p:cNvSpPr/>
          <p:nvPr/>
        </p:nvSpPr>
        <p:spPr>
          <a:xfrm rot="16200000">
            <a:off x="5582623" y="4033416"/>
            <a:ext cx="111771" cy="7250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837E201-1993-4E33-BEB1-9D52A99B0409}"/>
              </a:ext>
            </a:extLst>
          </p:cNvPr>
          <p:cNvSpPr txBox="1"/>
          <p:nvPr/>
        </p:nvSpPr>
        <p:spPr>
          <a:xfrm>
            <a:off x="5275971" y="4458632"/>
            <a:ext cx="798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i="1" dirty="0" err="1"/>
              <a:t>Frontend</a:t>
            </a:r>
            <a:endParaRPr lang="pt-PT" sz="1200" i="1" dirty="0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8794BD0D-1265-4978-A776-420D897C847D}"/>
              </a:ext>
            </a:extLst>
          </p:cNvPr>
          <p:cNvSpPr txBox="1"/>
          <p:nvPr/>
        </p:nvSpPr>
        <p:spPr>
          <a:xfrm>
            <a:off x="6765302" y="4458632"/>
            <a:ext cx="780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i="1" dirty="0" err="1"/>
              <a:t>Backend</a:t>
            </a:r>
            <a:endParaRPr lang="pt-PT" sz="1200" i="1" dirty="0"/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4CCE31E8-7BC7-40F1-9754-382E0F4F99DB}"/>
              </a:ext>
            </a:extLst>
          </p:cNvPr>
          <p:cNvSpPr txBox="1"/>
          <p:nvPr/>
        </p:nvSpPr>
        <p:spPr>
          <a:xfrm>
            <a:off x="453631" y="1537642"/>
            <a:ext cx="3944163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b="1" dirty="0"/>
              <a:t>Camada de dados</a:t>
            </a:r>
          </a:p>
          <a:p>
            <a:r>
              <a:rPr lang="pt-PT" sz="1100" dirty="0"/>
              <a:t>- Relações,</a:t>
            </a:r>
            <a:r>
              <a:rPr lang="pt-PT" sz="1100" i="1" dirty="0"/>
              <a:t> </a:t>
            </a:r>
            <a:r>
              <a:rPr lang="pt-PT" sz="1100" i="1" dirty="0" err="1"/>
              <a:t>constraints</a:t>
            </a:r>
            <a:r>
              <a:rPr lang="pt-PT" sz="1100" i="1" dirty="0"/>
              <a:t>,</a:t>
            </a:r>
            <a:r>
              <a:rPr lang="pt-PT" sz="1100" dirty="0"/>
              <a:t> </a:t>
            </a:r>
            <a:r>
              <a:rPr lang="pt-PT" sz="1100" i="1" dirty="0" err="1"/>
              <a:t>triggers</a:t>
            </a:r>
            <a:r>
              <a:rPr lang="pt-PT" sz="1100" dirty="0"/>
              <a:t>, procedimentos SQL,</a:t>
            </a:r>
          </a:p>
          <a:p>
            <a:r>
              <a:rPr lang="pt-PT" sz="1100" i="1" dirty="0" err="1"/>
              <a:t>enums</a:t>
            </a:r>
            <a:r>
              <a:rPr lang="pt-PT" sz="1100" dirty="0"/>
              <a:t>, </a:t>
            </a:r>
            <a:r>
              <a:rPr lang="pt-PT" sz="1100" i="1" dirty="0" err="1"/>
              <a:t>queries</a:t>
            </a:r>
            <a:r>
              <a:rPr lang="pt-PT" sz="1100" i="1" dirty="0"/>
              <a:t>, …</a:t>
            </a:r>
            <a:endParaRPr lang="pt-PT" sz="1100" dirty="0"/>
          </a:p>
          <a:p>
            <a:endParaRPr lang="pt-PT" sz="1100" i="1" dirty="0"/>
          </a:p>
          <a:p>
            <a:r>
              <a:rPr lang="pt-PT" sz="1100" b="1" dirty="0"/>
              <a:t>Camada de lógica de negócio</a:t>
            </a:r>
          </a:p>
          <a:p>
            <a:r>
              <a:rPr lang="pt-PT" sz="1100" dirty="0"/>
              <a:t>- Validações de </a:t>
            </a:r>
            <a:r>
              <a:rPr lang="pt-PT" sz="1100" i="1" dirty="0" err="1"/>
              <a:t>backend</a:t>
            </a:r>
            <a:r>
              <a:rPr lang="pt-PT" sz="1100" dirty="0"/>
              <a:t>, mecanismos</a:t>
            </a:r>
          </a:p>
          <a:p>
            <a:r>
              <a:rPr lang="pt-PT" sz="1100" dirty="0"/>
              <a:t>de autenticação, </a:t>
            </a:r>
            <a:r>
              <a:rPr lang="pt-PT" sz="1100" i="1" dirty="0" err="1"/>
              <a:t>helpers</a:t>
            </a:r>
            <a:r>
              <a:rPr lang="pt-PT" sz="1100" i="1" dirty="0"/>
              <a:t>, </a:t>
            </a:r>
            <a:r>
              <a:rPr lang="pt-PT" sz="1100" dirty="0"/>
              <a:t>lógica central inerente</a:t>
            </a:r>
          </a:p>
          <a:p>
            <a:r>
              <a:rPr lang="pt-PT" sz="1100" dirty="0"/>
              <a:t>à aplicação, </a:t>
            </a:r>
            <a:r>
              <a:rPr lang="pt-PT" sz="1100" i="1" dirty="0" err="1"/>
              <a:t>DTOs</a:t>
            </a:r>
            <a:r>
              <a:rPr lang="pt-PT" sz="1100" i="1" dirty="0"/>
              <a:t>, …</a:t>
            </a:r>
          </a:p>
          <a:p>
            <a:endParaRPr lang="pt-PT" sz="1100" i="1" dirty="0"/>
          </a:p>
          <a:p>
            <a:r>
              <a:rPr lang="pt-PT" sz="1100" b="1" dirty="0"/>
              <a:t>Camada de apresentação</a:t>
            </a:r>
          </a:p>
          <a:p>
            <a:r>
              <a:rPr lang="pt-PT" sz="1100" dirty="0"/>
              <a:t>- Controladores da </a:t>
            </a:r>
            <a:r>
              <a:rPr lang="pt-PT" sz="1100" i="1" dirty="0"/>
              <a:t>REST API (</a:t>
            </a:r>
            <a:r>
              <a:rPr lang="pt-PT" sz="1100" i="1" dirty="0" err="1"/>
              <a:t>endpoints</a:t>
            </a:r>
            <a:r>
              <a:rPr lang="pt-PT" sz="1100" i="1" dirty="0"/>
              <a:t>).</a:t>
            </a:r>
          </a:p>
          <a:p>
            <a:endParaRPr lang="pt-PT" sz="1100" i="1" dirty="0"/>
          </a:p>
          <a:p>
            <a:r>
              <a:rPr lang="pt-PT" sz="1100" b="1" u="sng" dirty="0"/>
              <a:t>OPCIONAL:</a:t>
            </a:r>
            <a:r>
              <a:rPr lang="pt-PT" sz="1100" dirty="0"/>
              <a:t> </a:t>
            </a:r>
            <a:r>
              <a:rPr lang="pt-PT" sz="1100" i="1" dirty="0"/>
              <a:t>Website </a:t>
            </a:r>
            <a:r>
              <a:rPr lang="pt-PT" sz="1100" dirty="0"/>
              <a:t>para interação com a </a:t>
            </a:r>
            <a:r>
              <a:rPr lang="pt-PT" sz="1100" i="1" dirty="0"/>
              <a:t>API </a:t>
            </a:r>
            <a:r>
              <a:rPr lang="pt-PT" sz="1100" dirty="0"/>
              <a:t>e disposição</a:t>
            </a:r>
          </a:p>
          <a:p>
            <a:r>
              <a:rPr lang="pt-PT" sz="1100" dirty="0"/>
              <a:t>do conteúdo daí resultante.</a:t>
            </a:r>
          </a:p>
          <a:p>
            <a:endParaRPr lang="pt-PT" sz="1100" i="1" dirty="0"/>
          </a:p>
          <a:p>
            <a:endParaRPr lang="pt-PT" sz="1100" i="1" dirty="0"/>
          </a:p>
          <a:p>
            <a:endParaRPr lang="pt-PT" sz="1100" i="1" dirty="0"/>
          </a:p>
        </p:txBody>
      </p:sp>
      <p:pic>
        <p:nvPicPr>
          <p:cNvPr id="56" name="Imagem 55">
            <a:extLst>
              <a:ext uri="{FF2B5EF4-FFF2-40B4-BE49-F238E27FC236}">
                <a16:creationId xmlns:a16="http://schemas.microsoft.com/office/drawing/2014/main" id="{FD09A0C2-6C78-4DC7-8E6F-A3BD5A99BB7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51352" y="2326389"/>
            <a:ext cx="350168" cy="350168"/>
          </a:xfrm>
          <a:prstGeom prst="rect">
            <a:avLst/>
          </a:prstGeom>
        </p:spPr>
      </p:pic>
      <p:cxnSp>
        <p:nvCxnSpPr>
          <p:cNvPr id="64" name="Conexão reta unidirecional 63">
            <a:extLst>
              <a:ext uri="{FF2B5EF4-FFF2-40B4-BE49-F238E27FC236}">
                <a16:creationId xmlns:a16="http://schemas.microsoft.com/office/drawing/2014/main" id="{C04F7E2A-51E7-48A2-9F9C-A299948A436D}"/>
              </a:ext>
            </a:extLst>
          </p:cNvPr>
          <p:cNvCxnSpPr>
            <a:stCxn id="34" idx="1"/>
            <a:endCxn id="28" idx="3"/>
          </p:cNvCxnSpPr>
          <p:nvPr/>
        </p:nvCxnSpPr>
        <p:spPr>
          <a:xfrm flipV="1">
            <a:off x="4881952" y="2103698"/>
            <a:ext cx="174118" cy="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xão reta unidirecional 64">
            <a:extLst>
              <a:ext uri="{FF2B5EF4-FFF2-40B4-BE49-F238E27FC236}">
                <a16:creationId xmlns:a16="http://schemas.microsoft.com/office/drawing/2014/main" id="{63BE12F1-4BDC-4380-9E74-888B0A7FC480}"/>
              </a:ext>
            </a:extLst>
          </p:cNvPr>
          <p:cNvCxnSpPr/>
          <p:nvPr/>
        </p:nvCxnSpPr>
        <p:spPr>
          <a:xfrm flipV="1">
            <a:off x="5669272" y="2106747"/>
            <a:ext cx="174118" cy="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xão reta unidirecional 65">
            <a:extLst>
              <a:ext uri="{FF2B5EF4-FFF2-40B4-BE49-F238E27FC236}">
                <a16:creationId xmlns:a16="http://schemas.microsoft.com/office/drawing/2014/main" id="{358C2086-245E-4331-8DC5-28DD861E8937}"/>
              </a:ext>
            </a:extLst>
          </p:cNvPr>
          <p:cNvCxnSpPr/>
          <p:nvPr/>
        </p:nvCxnSpPr>
        <p:spPr>
          <a:xfrm flipV="1">
            <a:off x="6476917" y="2112326"/>
            <a:ext cx="174118" cy="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xão reta unidirecional 66">
            <a:extLst>
              <a:ext uri="{FF2B5EF4-FFF2-40B4-BE49-F238E27FC236}">
                <a16:creationId xmlns:a16="http://schemas.microsoft.com/office/drawing/2014/main" id="{4666724A-8D2C-4D93-AEB3-6F2566EE0199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7227165" y="2094712"/>
            <a:ext cx="586767" cy="90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xão reta unidirecional 68">
            <a:extLst>
              <a:ext uri="{FF2B5EF4-FFF2-40B4-BE49-F238E27FC236}">
                <a16:creationId xmlns:a16="http://schemas.microsoft.com/office/drawing/2014/main" id="{BBE28D72-65E7-439B-A6C0-8C0FE9AECEB1}"/>
              </a:ext>
            </a:extLst>
          </p:cNvPr>
          <p:cNvCxnSpPr/>
          <p:nvPr/>
        </p:nvCxnSpPr>
        <p:spPr>
          <a:xfrm flipV="1">
            <a:off x="6046140" y="3638251"/>
            <a:ext cx="174118" cy="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xão reta unidirecional 69">
            <a:extLst>
              <a:ext uri="{FF2B5EF4-FFF2-40B4-BE49-F238E27FC236}">
                <a16:creationId xmlns:a16="http://schemas.microsoft.com/office/drawing/2014/main" id="{A01723F8-F129-4FEB-BC2E-CBF2799A44FE}"/>
              </a:ext>
            </a:extLst>
          </p:cNvPr>
          <p:cNvCxnSpPr/>
          <p:nvPr/>
        </p:nvCxnSpPr>
        <p:spPr>
          <a:xfrm flipV="1">
            <a:off x="7070053" y="3642668"/>
            <a:ext cx="174118" cy="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49653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250"/>
                            </p:stCondLst>
                            <p:childTnLst>
                              <p:par>
                                <p:cTn id="4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750"/>
                            </p:stCondLst>
                            <p:childTnLst>
                              <p:par>
                                <p:cTn id="5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250"/>
                            </p:stCondLst>
                            <p:childTnLst>
                              <p:par>
                                <p:cTn id="64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750"/>
                            </p:stCondLst>
                            <p:childTnLst>
                              <p:par>
                                <p:cTn id="70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250"/>
                            </p:stCondLst>
                            <p:childTnLst>
                              <p:par>
                                <p:cTn id="76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750"/>
                            </p:stCondLst>
                            <p:childTnLst>
                              <p:par>
                                <p:cTn id="82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250"/>
                            </p:stCondLst>
                            <p:childTnLst>
                              <p:par>
                                <p:cTn id="8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750"/>
                            </p:stCondLst>
                            <p:childTnLst>
                              <p:par>
                                <p:cTn id="9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250"/>
                            </p:stCondLst>
                            <p:childTnLst>
                              <p:par>
                                <p:cTn id="1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6750"/>
                            </p:stCondLst>
                            <p:childTnLst>
                              <p:par>
                                <p:cTn id="121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7250"/>
                            </p:stCondLst>
                            <p:childTnLst>
                              <p:par>
                                <p:cTn id="127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7750"/>
                            </p:stCondLst>
                            <p:childTnLst>
                              <p:par>
                                <p:cTn id="1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8250"/>
                            </p:stCondLst>
                            <p:childTnLst>
                              <p:par>
                                <p:cTn id="14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8750"/>
                            </p:stCondLst>
                            <p:childTnLst>
                              <p:par>
                                <p:cTn id="1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9250"/>
                            </p:stCondLst>
                            <p:childTnLst>
                              <p:par>
                                <p:cTn id="1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9750"/>
                            </p:stCondLst>
                            <p:childTnLst>
                              <p:par>
                                <p:cTn id="17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5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5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0250"/>
                            </p:stCondLst>
                            <p:childTnLst>
                              <p:par>
                                <p:cTn id="1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5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5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1" grpId="0" animBg="1"/>
      <p:bldP spid="14" grpId="0" animBg="1"/>
      <p:bldP spid="27" grpId="0" animBg="1"/>
      <p:bldP spid="28" grpId="0" animBg="1"/>
      <p:bldP spid="15" grpId="0"/>
      <p:bldP spid="30" grpId="0"/>
      <p:bldP spid="31" grpId="0"/>
      <p:bldP spid="34" grpId="0" animBg="1"/>
      <p:bldP spid="36" grpId="0"/>
      <p:bldP spid="16" grpId="0" animBg="1"/>
      <p:bldP spid="42" grpId="0" animBg="1"/>
      <p:bldP spid="43" grpId="0" animBg="1"/>
      <p:bldP spid="47" grpId="0"/>
      <p:bldP spid="48" grpId="0"/>
      <p:bldP spid="50" grpId="0"/>
      <p:bldP spid="24" grpId="0" animBg="1"/>
      <p:bldP spid="52" grpId="0" animBg="1"/>
      <p:bldP spid="25" grpId="0"/>
      <p:bldP spid="5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98E36CF7-EC93-44A6-9D09-199ABC0D69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555526"/>
            <a:ext cx="7200800" cy="576064"/>
          </a:xfrm>
        </p:spPr>
        <p:txBody>
          <a:bodyPr/>
          <a:lstStyle/>
          <a:p>
            <a:r>
              <a:rPr lang="pt-PT" altLang="ko-KR" dirty="0"/>
              <a:t>Definição da arquitetura</a:t>
            </a:r>
            <a:endParaRPr lang="ko-KR" altLang="en-US" dirty="0"/>
          </a:p>
          <a:p>
            <a:endParaRPr lang="pt-PT" dirty="0"/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34495432-BA66-42DD-A221-A4B4197AAF26}"/>
              </a:ext>
            </a:extLst>
          </p:cNvPr>
          <p:cNvSpPr txBox="1"/>
          <p:nvPr/>
        </p:nvSpPr>
        <p:spPr>
          <a:xfrm>
            <a:off x="611560" y="1176350"/>
            <a:ext cx="165618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Entidades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FD9FE1A-FC6B-444F-BF49-72C23B217608}"/>
              </a:ext>
            </a:extLst>
          </p:cNvPr>
          <p:cNvSpPr/>
          <p:nvPr/>
        </p:nvSpPr>
        <p:spPr>
          <a:xfrm>
            <a:off x="738921" y="1904346"/>
            <a:ext cx="518145" cy="5253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2367D1F-2382-4BB6-A8D8-2CEA056B9F92}"/>
              </a:ext>
            </a:extLst>
          </p:cNvPr>
          <p:cNvSpPr/>
          <p:nvPr/>
        </p:nvSpPr>
        <p:spPr>
          <a:xfrm>
            <a:off x="730532" y="2719497"/>
            <a:ext cx="537366" cy="5373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9FEB743-93B3-4440-8625-03372DC4F532}"/>
              </a:ext>
            </a:extLst>
          </p:cNvPr>
          <p:cNvSpPr/>
          <p:nvPr/>
        </p:nvSpPr>
        <p:spPr>
          <a:xfrm>
            <a:off x="738921" y="3572829"/>
            <a:ext cx="537366" cy="537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1521C8D-F1B6-45EE-8F04-6E8780FD5953}"/>
              </a:ext>
            </a:extLst>
          </p:cNvPr>
          <p:cNvSpPr/>
          <p:nvPr/>
        </p:nvSpPr>
        <p:spPr>
          <a:xfrm>
            <a:off x="3188928" y="1900355"/>
            <a:ext cx="537366" cy="537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0AF7DD73-5EA3-4856-A221-EF7B5D809A8D}"/>
              </a:ext>
            </a:extLst>
          </p:cNvPr>
          <p:cNvSpPr txBox="1"/>
          <p:nvPr/>
        </p:nvSpPr>
        <p:spPr>
          <a:xfrm>
            <a:off x="1308459" y="3703012"/>
            <a:ext cx="53736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altLang="ko-KR" sz="1200" b="1" i="1" dirty="0">
                <a:solidFill>
                  <a:schemeClr val="accent2"/>
                </a:solidFill>
                <a:cs typeface="Arial" pitchFamily="34" charset="0"/>
              </a:rPr>
              <a:t>Item</a:t>
            </a:r>
            <a:endParaRPr lang="ko-KR" altLang="en-US" sz="1200" b="1" i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2" name="TextBox 28">
            <a:extLst>
              <a:ext uri="{FF2B5EF4-FFF2-40B4-BE49-F238E27FC236}">
                <a16:creationId xmlns:a16="http://schemas.microsoft.com/office/drawing/2014/main" id="{B01002A4-1EAD-4EFF-AB0F-0FCF2C158B4D}"/>
              </a:ext>
            </a:extLst>
          </p:cNvPr>
          <p:cNvSpPr txBox="1"/>
          <p:nvPr/>
        </p:nvSpPr>
        <p:spPr>
          <a:xfrm>
            <a:off x="1267898" y="2005970"/>
            <a:ext cx="5607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i="1" dirty="0">
                <a:solidFill>
                  <a:schemeClr val="accent2"/>
                </a:solidFill>
                <a:cs typeface="Arial" pitchFamily="34" charset="0"/>
              </a:rPr>
              <a:t>User</a:t>
            </a:r>
            <a:endParaRPr lang="ko-KR" altLang="en-US" sz="1200" b="1" i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3" name="TextBox 31">
            <a:extLst>
              <a:ext uri="{FF2B5EF4-FFF2-40B4-BE49-F238E27FC236}">
                <a16:creationId xmlns:a16="http://schemas.microsoft.com/office/drawing/2014/main" id="{AF81F68D-F992-46E1-AB3B-A8E53C0F9A5F}"/>
              </a:ext>
            </a:extLst>
          </p:cNvPr>
          <p:cNvSpPr txBox="1"/>
          <p:nvPr/>
        </p:nvSpPr>
        <p:spPr>
          <a:xfrm>
            <a:off x="1308459" y="2849680"/>
            <a:ext cx="53736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i="1" dirty="0">
                <a:cs typeface="Arial" pitchFamily="34" charset="0"/>
              </a:rPr>
              <a:t>Role</a:t>
            </a:r>
            <a:endParaRPr lang="ko-KR" altLang="en-US" sz="1200" b="1" i="1" dirty="0">
              <a:cs typeface="Arial" pitchFamily="34" charset="0"/>
            </a:endParaRP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4CEC4B6E-4633-4251-999B-AAA0591A009A}"/>
              </a:ext>
            </a:extLst>
          </p:cNvPr>
          <p:cNvSpPr txBox="1"/>
          <p:nvPr/>
        </p:nvSpPr>
        <p:spPr>
          <a:xfrm>
            <a:off x="675179" y="3629467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8">
            <a:extLst>
              <a:ext uri="{FF2B5EF4-FFF2-40B4-BE49-F238E27FC236}">
                <a16:creationId xmlns:a16="http://schemas.microsoft.com/office/drawing/2014/main" id="{0AD7633A-85B8-4C1A-9F0B-BCB63D6A4DA0}"/>
              </a:ext>
            </a:extLst>
          </p:cNvPr>
          <p:cNvSpPr txBox="1"/>
          <p:nvPr/>
        </p:nvSpPr>
        <p:spPr>
          <a:xfrm>
            <a:off x="683568" y="1962817"/>
            <a:ext cx="62489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983FE630-604A-43EB-B789-974A549F0C57}"/>
              </a:ext>
            </a:extLst>
          </p:cNvPr>
          <p:cNvSpPr txBox="1"/>
          <p:nvPr/>
        </p:nvSpPr>
        <p:spPr>
          <a:xfrm>
            <a:off x="675179" y="2774898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31B24915-FC12-4E65-A95C-7E100EAF5CD5}"/>
              </a:ext>
            </a:extLst>
          </p:cNvPr>
          <p:cNvSpPr txBox="1"/>
          <p:nvPr/>
        </p:nvSpPr>
        <p:spPr>
          <a:xfrm>
            <a:off x="3131840" y="1953677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Oval 7">
            <a:extLst>
              <a:ext uri="{FF2B5EF4-FFF2-40B4-BE49-F238E27FC236}">
                <a16:creationId xmlns:a16="http://schemas.microsoft.com/office/drawing/2014/main" id="{4231A119-D96B-4CCA-A632-03CDE6790BEC}"/>
              </a:ext>
            </a:extLst>
          </p:cNvPr>
          <p:cNvSpPr/>
          <p:nvPr/>
        </p:nvSpPr>
        <p:spPr>
          <a:xfrm>
            <a:off x="3219990" y="2721507"/>
            <a:ext cx="537366" cy="537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0CBE7B-00DB-40C7-9DD6-F3BBC68DB881}"/>
              </a:ext>
            </a:extLst>
          </p:cNvPr>
          <p:cNvSpPr txBox="1"/>
          <p:nvPr/>
        </p:nvSpPr>
        <p:spPr>
          <a:xfrm>
            <a:off x="3164637" y="2789714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5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25">
            <a:extLst>
              <a:ext uri="{FF2B5EF4-FFF2-40B4-BE49-F238E27FC236}">
                <a16:creationId xmlns:a16="http://schemas.microsoft.com/office/drawing/2014/main" id="{59785C74-4E4D-4698-82E8-3662393BE19F}"/>
              </a:ext>
            </a:extLst>
          </p:cNvPr>
          <p:cNvSpPr txBox="1"/>
          <p:nvPr/>
        </p:nvSpPr>
        <p:spPr>
          <a:xfrm>
            <a:off x="3655987" y="2851269"/>
            <a:ext cx="166473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altLang="ko-KR" sz="1200" b="1" i="1" dirty="0" err="1">
                <a:solidFill>
                  <a:schemeClr val="accent2"/>
                </a:solidFill>
                <a:cs typeface="Arial" pitchFamily="34" charset="0"/>
              </a:rPr>
              <a:t>Auction</a:t>
            </a:r>
            <a:endParaRPr lang="ko-KR" altLang="en-US" sz="1200" b="1" i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0" name="TextBox 25">
            <a:extLst>
              <a:ext uri="{FF2B5EF4-FFF2-40B4-BE49-F238E27FC236}">
                <a16:creationId xmlns:a16="http://schemas.microsoft.com/office/drawing/2014/main" id="{5F734774-F6E4-4429-9B02-8FF5C4020204}"/>
              </a:ext>
            </a:extLst>
          </p:cNvPr>
          <p:cNvSpPr txBox="1"/>
          <p:nvPr/>
        </p:nvSpPr>
        <p:spPr>
          <a:xfrm>
            <a:off x="3665779" y="2005969"/>
            <a:ext cx="166473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altLang="ko-KR" sz="1200" b="1" i="1" dirty="0" err="1">
                <a:solidFill>
                  <a:schemeClr val="accent2"/>
                </a:solidFill>
                <a:cs typeface="Arial" pitchFamily="34" charset="0"/>
              </a:rPr>
              <a:t>Category</a:t>
            </a:r>
            <a:endParaRPr lang="ko-KR" altLang="en-US" sz="1200" b="1" i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991960E-270C-4C26-A679-79E293556118}"/>
              </a:ext>
            </a:extLst>
          </p:cNvPr>
          <p:cNvSpPr/>
          <p:nvPr/>
        </p:nvSpPr>
        <p:spPr>
          <a:xfrm>
            <a:off x="3244403" y="3504747"/>
            <a:ext cx="537366" cy="537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18">
            <a:extLst>
              <a:ext uri="{FF2B5EF4-FFF2-40B4-BE49-F238E27FC236}">
                <a16:creationId xmlns:a16="http://schemas.microsoft.com/office/drawing/2014/main" id="{B7E66E0C-4B28-406D-833F-FCF0935BCD6B}"/>
              </a:ext>
            </a:extLst>
          </p:cNvPr>
          <p:cNvSpPr txBox="1"/>
          <p:nvPr/>
        </p:nvSpPr>
        <p:spPr>
          <a:xfrm>
            <a:off x="3187315" y="3558069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TextBox 25">
            <a:extLst>
              <a:ext uri="{FF2B5EF4-FFF2-40B4-BE49-F238E27FC236}">
                <a16:creationId xmlns:a16="http://schemas.microsoft.com/office/drawing/2014/main" id="{DE9AA9EE-39B3-45AF-86EC-0D29C0FA2CEA}"/>
              </a:ext>
            </a:extLst>
          </p:cNvPr>
          <p:cNvSpPr txBox="1"/>
          <p:nvPr/>
        </p:nvSpPr>
        <p:spPr>
          <a:xfrm>
            <a:off x="3536657" y="3619625"/>
            <a:ext cx="166473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altLang="ko-KR" sz="1200" b="1" i="1" dirty="0" err="1">
                <a:solidFill>
                  <a:schemeClr val="accent2"/>
                </a:solidFill>
                <a:cs typeface="Arial" pitchFamily="34" charset="0"/>
              </a:rPr>
              <a:t>Bid</a:t>
            </a:r>
            <a:endParaRPr lang="ko-KR" altLang="en-US" sz="1200" b="1" i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EC7B999-81CC-4F6B-B60A-DBCDB9D17544}"/>
              </a:ext>
            </a:extLst>
          </p:cNvPr>
          <p:cNvSpPr/>
          <p:nvPr/>
        </p:nvSpPr>
        <p:spPr>
          <a:xfrm>
            <a:off x="5603293" y="1900355"/>
            <a:ext cx="537366" cy="537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18">
            <a:extLst>
              <a:ext uri="{FF2B5EF4-FFF2-40B4-BE49-F238E27FC236}">
                <a16:creationId xmlns:a16="http://schemas.microsoft.com/office/drawing/2014/main" id="{5020F55B-8842-4237-9E2C-A2F74ECC2452}"/>
              </a:ext>
            </a:extLst>
          </p:cNvPr>
          <p:cNvSpPr txBox="1"/>
          <p:nvPr/>
        </p:nvSpPr>
        <p:spPr>
          <a:xfrm>
            <a:off x="5547940" y="1953677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7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TextBox 25">
            <a:extLst>
              <a:ext uri="{FF2B5EF4-FFF2-40B4-BE49-F238E27FC236}">
                <a16:creationId xmlns:a16="http://schemas.microsoft.com/office/drawing/2014/main" id="{899D4844-C91F-4005-88E2-0EFD1EC7C9F5}"/>
              </a:ext>
            </a:extLst>
          </p:cNvPr>
          <p:cNvSpPr txBox="1"/>
          <p:nvPr/>
        </p:nvSpPr>
        <p:spPr>
          <a:xfrm>
            <a:off x="6047347" y="2005776"/>
            <a:ext cx="166473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altLang="ko-KR" sz="1200" b="1" i="1" dirty="0" err="1">
                <a:solidFill>
                  <a:schemeClr val="accent2"/>
                </a:solidFill>
                <a:cs typeface="Arial" pitchFamily="34" charset="0"/>
              </a:rPr>
              <a:t>Comment</a:t>
            </a:r>
            <a:endParaRPr lang="ko-KR" altLang="en-US" sz="1200" b="1" i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2063776-5261-4920-B680-B4E2221DC2EA}"/>
              </a:ext>
            </a:extLst>
          </p:cNvPr>
          <p:cNvSpPr/>
          <p:nvPr/>
        </p:nvSpPr>
        <p:spPr>
          <a:xfrm>
            <a:off x="5603293" y="2684801"/>
            <a:ext cx="537366" cy="537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18">
            <a:extLst>
              <a:ext uri="{FF2B5EF4-FFF2-40B4-BE49-F238E27FC236}">
                <a16:creationId xmlns:a16="http://schemas.microsoft.com/office/drawing/2014/main" id="{32C72987-BC67-4E9E-9A9E-56BDBB2A15E0}"/>
              </a:ext>
            </a:extLst>
          </p:cNvPr>
          <p:cNvSpPr txBox="1"/>
          <p:nvPr/>
        </p:nvSpPr>
        <p:spPr>
          <a:xfrm>
            <a:off x="5547940" y="2738123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8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4" name="TextBox 25">
            <a:extLst>
              <a:ext uri="{FF2B5EF4-FFF2-40B4-BE49-F238E27FC236}">
                <a16:creationId xmlns:a16="http://schemas.microsoft.com/office/drawing/2014/main" id="{B9147BAF-DD2C-414B-8FB8-D7A12DBE1386}"/>
              </a:ext>
            </a:extLst>
          </p:cNvPr>
          <p:cNvSpPr txBox="1"/>
          <p:nvPr/>
        </p:nvSpPr>
        <p:spPr>
          <a:xfrm>
            <a:off x="6430431" y="2774898"/>
            <a:ext cx="105185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altLang="ko-KR" sz="1200" b="1" i="1" dirty="0" err="1">
                <a:solidFill>
                  <a:schemeClr val="accent2"/>
                </a:solidFill>
                <a:cs typeface="Arial" pitchFamily="34" charset="0"/>
              </a:rPr>
              <a:t>Notification</a:t>
            </a:r>
            <a:endParaRPr lang="ko-KR" altLang="en-US" sz="1200" b="1" i="1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976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8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9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1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3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5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250"/>
                            </p:stCondLst>
                            <p:childTnLst>
                              <p:par>
                                <p:cTn id="7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7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8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0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2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4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4000"/>
                            </p:stCondLst>
                            <p:childTnLst>
                              <p:par>
                                <p:cTn id="126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4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5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6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7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8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9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0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1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0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1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2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3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4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5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6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7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6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7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8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9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0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1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2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3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4750"/>
                            </p:stCondLst>
                            <p:childTnLst>
                              <p:par>
                                <p:cTn id="17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3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4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6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7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8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9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0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9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0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1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2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3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4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5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6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0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5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6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7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8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9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0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1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2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5500"/>
                            </p:stCondLst>
                            <p:childTnLst>
                              <p:par>
                                <p:cTn id="22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2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3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4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5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6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7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8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9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2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3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8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9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0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1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2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3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4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5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9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4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5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6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7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8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9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0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1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6250"/>
                            </p:stCondLst>
                            <p:childTnLst>
                              <p:par>
                                <p:cTn id="27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5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1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2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3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4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5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6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7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8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1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2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7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8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9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0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1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2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3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4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0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7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8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3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4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5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6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7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8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9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0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1" fill="hold">
                            <p:stCondLst>
                              <p:cond delay="7000"/>
                            </p:stCondLst>
                            <p:childTnLst>
                              <p:par>
                                <p:cTn id="3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4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0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1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2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3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4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5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6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7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0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1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6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7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8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9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0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1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2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3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5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6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7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9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0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2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3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4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5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6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7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8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9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0" fill="hold">
                            <p:stCondLst>
                              <p:cond delay="7750"/>
                            </p:stCondLst>
                            <p:childTnLst>
                              <p:par>
                                <p:cTn id="37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3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6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7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9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0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1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2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3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4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5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6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8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9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0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4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5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6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7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8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9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0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1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2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0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5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6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8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9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1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2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3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4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5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6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7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8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 animBg="1"/>
      <p:bldP spid="19" grpId="0"/>
      <p:bldP spid="20" grpId="0"/>
      <p:bldP spid="30" grpId="0"/>
      <p:bldP spid="35" grpId="0" animBg="1"/>
      <p:bldP spid="36" grpId="0"/>
      <p:bldP spid="37" grpId="0"/>
      <p:bldP spid="39" grpId="0" animBg="1"/>
      <p:bldP spid="40" grpId="0"/>
      <p:bldP spid="41" grpId="0"/>
      <p:bldP spid="42" grpId="0" animBg="1"/>
      <p:bldP spid="43" grpId="0"/>
      <p:bldP spid="44" grpId="0"/>
    </p:bldLst>
  </p:timing>
</p:sld>
</file>

<file path=ppt/theme/theme1.xml><?xml version="1.0" encoding="utf-8"?>
<a:theme xmlns:a="http://schemas.openxmlformats.org/drawingml/2006/main" name="Cover and End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3587</TotalTime>
  <Words>906</Words>
  <Application>Microsoft Office PowerPoint</Application>
  <PresentationFormat>Apresentação no Ecrã (16:9)</PresentationFormat>
  <Paragraphs>226</Paragraphs>
  <Slides>19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dos diapositivos</vt:lpstr>
      </vt:variant>
      <vt:variant>
        <vt:i4>19</vt:i4>
      </vt:variant>
    </vt:vector>
  </HeadingPairs>
  <TitlesOfParts>
    <vt:vector size="26" baseType="lpstr">
      <vt:lpstr>Arial</vt:lpstr>
      <vt:lpstr>Arial Black</vt:lpstr>
      <vt:lpstr>Bahnschrift Light SemiCondensed</vt:lpstr>
      <vt:lpstr>Calibri</vt:lpstr>
      <vt:lpstr>Cover and End Slide Master</vt:lpstr>
      <vt:lpstr>Contents Slide Master</vt:lpstr>
      <vt:lpstr>Section Break Slide Master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Sancho Simões</cp:lastModifiedBy>
  <cp:revision>183</cp:revision>
  <dcterms:created xsi:type="dcterms:W3CDTF">2016-12-05T23:26:54Z</dcterms:created>
  <dcterms:modified xsi:type="dcterms:W3CDTF">2021-04-15T04:50:14Z</dcterms:modified>
</cp:coreProperties>
</file>